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07" r:id="rId3"/>
    <p:sldId id="356" r:id="rId4"/>
    <p:sldId id="372" r:id="rId5"/>
    <p:sldId id="357" r:id="rId6"/>
    <p:sldId id="345" r:id="rId7"/>
    <p:sldId id="360" r:id="rId8"/>
    <p:sldId id="361" r:id="rId9"/>
    <p:sldId id="363" r:id="rId10"/>
    <p:sldId id="366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0066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>
        <p:scale>
          <a:sx n="40" d="100"/>
          <a:sy n="40" d="100"/>
        </p:scale>
        <p:origin x="-318" y="-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8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11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Relationship Id="rId1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74.wmf"/><Relationship Id="rId1" Type="http://schemas.openxmlformats.org/officeDocument/2006/relationships/image" Target="../media/image92.wmf"/><Relationship Id="rId5" Type="http://schemas.openxmlformats.org/officeDocument/2006/relationships/image" Target="../media/image73.wmf"/><Relationship Id="rId4" Type="http://schemas.openxmlformats.org/officeDocument/2006/relationships/image" Target="../media/image8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emf"/><Relationship Id="rId1" Type="http://schemas.openxmlformats.org/officeDocument/2006/relationships/image" Target="../media/image93.e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5.wmf"/><Relationship Id="rId26" Type="http://schemas.openxmlformats.org/officeDocument/2006/relationships/image" Target="../media/image29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29" Type="http://schemas.openxmlformats.org/officeDocument/2006/relationships/oleObject" Target="../embeddings/oleObject2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28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30.wmf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Relationship Id="rId27" Type="http://schemas.openxmlformats.org/officeDocument/2006/relationships/oleObject" Target="../embeddings/oleObject19.bin"/><Relationship Id="rId30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4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5.wmf"/><Relationship Id="rId3" Type="http://schemas.openxmlformats.org/officeDocument/2006/relationships/oleObject" Target="../embeddings/oleObject32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4.wmf"/><Relationship Id="rId5" Type="http://schemas.openxmlformats.org/officeDocument/2006/relationships/image" Target="../media/image72.png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41.wmf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3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80.wmf"/><Relationship Id="rId3" Type="http://schemas.openxmlformats.org/officeDocument/2006/relationships/oleObject" Target="../embeddings/oleObject38.bin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77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9.wmf"/><Relationship Id="rId20" Type="http://schemas.openxmlformats.org/officeDocument/2006/relationships/image" Target="../media/image8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76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73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78.wmf"/><Relationship Id="rId22" Type="http://schemas.openxmlformats.org/officeDocument/2006/relationships/image" Target="../media/image8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89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91.png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83.wmf"/><Relationship Id="rId9" Type="http://schemas.openxmlformats.org/officeDocument/2006/relationships/image" Target="../media/image85.wmf"/><Relationship Id="rId14" Type="http://schemas.openxmlformats.org/officeDocument/2006/relationships/image" Target="../media/image8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84.wmf"/><Relationship Id="rId5" Type="http://schemas.openxmlformats.org/officeDocument/2006/relationships/image" Target="../media/image92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8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94.emf"/><Relationship Id="rId18" Type="http://schemas.openxmlformats.org/officeDocument/2006/relationships/oleObject" Target="../embeddings/oleObject66.bin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68.bin"/><Relationship Id="rId7" Type="http://schemas.openxmlformats.org/officeDocument/2006/relationships/image" Target="../media/image67.png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96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65.bin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6.png"/><Relationship Id="rId11" Type="http://schemas.openxmlformats.org/officeDocument/2006/relationships/image" Target="../media/image93.emf"/><Relationship Id="rId5" Type="http://schemas.openxmlformats.org/officeDocument/2006/relationships/image" Target="../media/image650.png"/><Relationship Id="rId15" Type="http://schemas.openxmlformats.org/officeDocument/2006/relationships/image" Target="../media/image95.wmf"/><Relationship Id="rId10" Type="http://schemas.openxmlformats.org/officeDocument/2006/relationships/oleObject" Target="../embeddings/oleObject62.bin"/><Relationship Id="rId19" Type="http://schemas.openxmlformats.org/officeDocument/2006/relationships/oleObject" Target="../embeddings/oleObject67.bin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14" Type="http://schemas.openxmlformats.org/officeDocument/2006/relationships/oleObject" Target="../embeddings/oleObject64.bin"/><Relationship Id="rId22" Type="http://schemas.openxmlformats.org/officeDocument/2006/relationships/image" Target="../media/image9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00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5.png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83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2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00.png"/><Relationship Id="rId11" Type="http://schemas.openxmlformats.org/officeDocument/2006/relationships/image" Target="../media/image99.wmf"/><Relationship Id="rId5" Type="http://schemas.openxmlformats.org/officeDocument/2006/relationships/image" Target="../media/image73.png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70.png"/><Relationship Id="rId9" Type="http://schemas.openxmlformats.org/officeDocument/2006/relationships/image" Target="../media/image77.png"/><Relationship Id="rId14" Type="http://schemas.openxmlformats.org/officeDocument/2006/relationships/oleObject" Target="../embeddings/oleObject7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03.wmf"/><Relationship Id="rId18" Type="http://schemas.openxmlformats.org/officeDocument/2006/relationships/oleObject" Target="../embeddings/oleObject77.bin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79.bin"/><Relationship Id="rId7" Type="http://schemas.openxmlformats.org/officeDocument/2006/relationships/image" Target="../media/image85.png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105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6.bin"/><Relationship Id="rId20" Type="http://schemas.openxmlformats.org/officeDocument/2006/relationships/oleObject" Target="../embeddings/oleObject78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png"/><Relationship Id="rId11" Type="http://schemas.openxmlformats.org/officeDocument/2006/relationships/image" Target="../media/image102.wmf"/><Relationship Id="rId5" Type="http://schemas.openxmlformats.org/officeDocument/2006/relationships/image" Target="../media/image83.png"/><Relationship Id="rId15" Type="http://schemas.openxmlformats.org/officeDocument/2006/relationships/image" Target="../media/image104.wmf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106.wmf"/><Relationship Id="rId4" Type="http://schemas.openxmlformats.org/officeDocument/2006/relationships/image" Target="../media/image78.png"/><Relationship Id="rId9" Type="http://schemas.openxmlformats.org/officeDocument/2006/relationships/image" Target="../media/image87.png"/><Relationship Id="rId14" Type="http://schemas.openxmlformats.org/officeDocument/2006/relationships/oleObject" Target="../embeddings/oleObject75.bin"/><Relationship Id="rId22" Type="http://schemas.openxmlformats.org/officeDocument/2006/relationships/image" Target="../media/image10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3" Type="http://schemas.openxmlformats.org/officeDocument/2006/relationships/oleObject" Target="../embeddings/oleObject82.bin"/><Relationship Id="rId18" Type="http://schemas.openxmlformats.org/officeDocument/2006/relationships/oleObject" Target="../embeddings/oleObject85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113.wmf"/><Relationship Id="rId7" Type="http://schemas.openxmlformats.org/officeDocument/2006/relationships/image" Target="../media/image81.png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1.wmf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0.png"/><Relationship Id="rId11" Type="http://schemas.openxmlformats.org/officeDocument/2006/relationships/oleObject" Target="../embeddings/oleObject81.bin"/><Relationship Id="rId5" Type="http://schemas.openxmlformats.org/officeDocument/2006/relationships/image" Target="../media/image79.png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108.wmf"/><Relationship Id="rId19" Type="http://schemas.openxmlformats.org/officeDocument/2006/relationships/image" Target="../media/image112.wmf"/><Relationship Id="rId4" Type="http://schemas.openxmlformats.org/officeDocument/2006/relationships/image" Target="../media/image82.png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11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114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0.png"/><Relationship Id="rId12" Type="http://schemas.openxmlformats.org/officeDocument/2006/relationships/oleObject" Target="../embeddings/oleObject8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9.png"/><Relationship Id="rId11" Type="http://schemas.openxmlformats.org/officeDocument/2006/relationships/image" Target="../media/image117.wmf"/><Relationship Id="rId5" Type="http://schemas.openxmlformats.org/officeDocument/2006/relationships/image" Target="../media/image880.png"/><Relationship Id="rId15" Type="http://schemas.openxmlformats.org/officeDocument/2006/relationships/image" Target="../media/image84.wmf"/><Relationship Id="rId10" Type="http://schemas.openxmlformats.org/officeDocument/2006/relationships/image" Target="../media/image116.wmf"/><Relationship Id="rId4" Type="http://schemas.openxmlformats.org/officeDocument/2006/relationships/image" Target="../media/image88.png"/><Relationship Id="rId9" Type="http://schemas.openxmlformats.org/officeDocument/2006/relationships/image" Target="../media/image115.wmf"/><Relationship Id="rId14" Type="http://schemas.openxmlformats.org/officeDocument/2006/relationships/oleObject" Target="../embeddings/oleObject8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19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8.png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7.png"/><Relationship Id="rId11" Type="http://schemas.openxmlformats.org/officeDocument/2006/relationships/oleObject" Target="../embeddings/oleObject90.bin"/><Relationship Id="rId5" Type="http://schemas.openxmlformats.org/officeDocument/2006/relationships/image" Target="../media/image96.png"/><Relationship Id="rId10" Type="http://schemas.openxmlformats.org/officeDocument/2006/relationships/image" Target="../media/image118.wmf"/><Relationship Id="rId4" Type="http://schemas.openxmlformats.org/officeDocument/2006/relationships/image" Target="../media/image70.png"/><Relationship Id="rId9" Type="http://schemas.openxmlformats.org/officeDocument/2006/relationships/oleObject" Target="../embeddings/oleObject8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0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3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827210" y="3893446"/>
            <a:ext cx="3130902" cy="92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54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6600" y="4866230"/>
            <a:ext cx="18288000" cy="145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6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3: VECTƠ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 CỦA HAI VECT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389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HAI VECT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5761637" y="7091767"/>
            <a:ext cx="13389671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TỔNG VÀ HIỆU CỦA HAI VECTƠ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58658" y="2389285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922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800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𝐴𝐵𝐶𝐷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=4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𝐴𝐷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=3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𝐴𝐷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?</m:t>
                    </m:r>
                  </m:oMath>
                </a14:m>
                <a:endParaRPr lang="en-US" sz="4800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922753"/>
              </a:xfrm>
              <a:prstGeom prst="rect">
                <a:avLst/>
              </a:prstGeom>
              <a:blipFill>
                <a:blip r:embed="rId3"/>
                <a:stretch>
                  <a:fillRect l="-1216" t="-5298" b="-3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3766" y="4467652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7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480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66" y="4467652"/>
                <a:ext cx="438854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319616" y="443306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616" y="4433063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054575" y="4335783"/>
                <a:ext cx="4447108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ad>
                        <m:radPr>
                          <m:degHide m:val="on"/>
                          <m:ctrlP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575" y="4335783"/>
                <a:ext cx="4447108" cy="91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603854" y="4461887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854" y="4461887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6383000" y="436883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DABD9DD-80E1-470B-A155-3CC181305920}"/>
              </a:ext>
            </a:extLst>
          </p:cNvPr>
          <p:cNvGrpSpPr/>
          <p:nvPr/>
        </p:nvGrpSpPr>
        <p:grpSpPr>
          <a:xfrm>
            <a:off x="1250673" y="6962404"/>
            <a:ext cx="22136901" cy="6545132"/>
            <a:chOff x="1205494" y="6941416"/>
            <a:chExt cx="22139783" cy="6545984"/>
          </a:xfrm>
        </p:grpSpPr>
        <p:sp>
          <p:nvSpPr>
            <p:cNvPr id="46" name="Rounded Rectangle 124">
              <a:extLst>
                <a:ext uri="{FF2B5EF4-FFF2-40B4-BE49-F238E27FC236}">
                  <a16:creationId xmlns:a16="http://schemas.microsoft.com/office/drawing/2014/main" xmlns="" id="{88587863-6ED0-40A7-A2BD-3D7A26825D16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D08454C5-D670-4E9E-8F39-50395EE1D89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xmlns="" id="{24F2816D-C73A-4F40-8843-004FBDA6232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31463D52-8D91-400B-A805-21BE324F349D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128">
                <a:extLst>
                  <a:ext uri="{FF2B5EF4-FFF2-40B4-BE49-F238E27FC236}">
                    <a16:creationId xmlns:a16="http://schemas.microsoft.com/office/drawing/2014/main" xmlns="" id="{0B4AE0D2-25A0-4EC5-9986-908BCF52E45C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2730D095-78AA-44AC-8EA2-8B1197EE64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020D86DD-0E1A-4A5B-AEFC-DD173321618B}"/>
                  </a:ext>
                </a:extLst>
              </p:cNvPr>
              <p:cNvSpPr txBox="1"/>
              <p:nvPr/>
            </p:nvSpPr>
            <p:spPr>
              <a:xfrm>
                <a:off x="2302489" y="8153400"/>
                <a:ext cx="16290311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quy tắc hình bình hành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𝐴𝐷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0D86DD-0E1A-4A5B-AEFC-DD1733216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9" y="8153400"/>
                <a:ext cx="16290311" cy="925446"/>
              </a:xfrm>
              <a:prstGeom prst="rect">
                <a:avLst/>
              </a:prstGeom>
              <a:blipFill>
                <a:blip r:embed="rId8"/>
                <a:stretch>
                  <a:fillRect l="-1722" t="-5298" b="-33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821D8697-E826-4F27-BE42-05696B373960}"/>
                  </a:ext>
                </a:extLst>
              </p:cNvPr>
              <p:cNvSpPr txBox="1"/>
              <p:nvPr/>
            </p:nvSpPr>
            <p:spPr>
              <a:xfrm>
                <a:off x="2302489" y="9337770"/>
                <a:ext cx="17602200" cy="921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định </a:t>
                </a:r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lý Pytago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vi-VN" sz="4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vi-VN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vi-VN" sz="4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vi-VN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1D8697-E826-4F27-BE42-05696B373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9" y="9337770"/>
                <a:ext cx="17602200" cy="921278"/>
              </a:xfrm>
              <a:prstGeom prst="rect">
                <a:avLst/>
              </a:prstGeom>
              <a:blipFill>
                <a:blip r:embed="rId9"/>
                <a:stretch>
                  <a:fillRect l="-1593" t="-5960" b="-33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4AFE4FED-64C2-4118-917B-A107B90FE967}"/>
                  </a:ext>
                </a:extLst>
              </p:cNvPr>
              <p:cNvSpPr txBox="1"/>
              <p:nvPr/>
            </p:nvSpPr>
            <p:spPr>
              <a:xfrm>
                <a:off x="2302489" y="10513099"/>
                <a:ext cx="16960315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đó: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80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 spc="-15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 spc="-15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8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 spc="-15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vi-VN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FE4FED-64C2-4118-917B-A107B90F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9" y="10513099"/>
                <a:ext cx="16960315" cy="984693"/>
              </a:xfrm>
              <a:prstGeom prst="rect">
                <a:avLst/>
              </a:prstGeom>
              <a:blipFill>
                <a:blip r:embed="rId10"/>
                <a:stretch>
                  <a:fillRect l="-1653" t="-496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1D2EE0B9-A262-4BEA-B93D-B2687B6A6DA4}"/>
                  </a:ext>
                </a:extLst>
              </p:cNvPr>
              <p:cNvSpPr/>
              <p:nvPr/>
            </p:nvSpPr>
            <p:spPr>
              <a:xfrm>
                <a:off x="2301743" y="1172118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D2EE0B9-A262-4BEA-B93D-B2687B6A6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743" y="11721183"/>
                <a:ext cx="2500565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0ED501A-9134-4D07-843B-69C388AF1DEB}"/>
              </a:ext>
            </a:extLst>
          </p:cNvPr>
          <p:cNvGrpSpPr/>
          <p:nvPr/>
        </p:nvGrpSpPr>
        <p:grpSpPr>
          <a:xfrm>
            <a:off x="16383000" y="7772400"/>
            <a:ext cx="6750327" cy="4330092"/>
            <a:chOff x="15785694" y="8357968"/>
            <a:chExt cx="7347633" cy="43300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290B5C3-19AC-477E-BF5B-3D981339E48D}"/>
                </a:ext>
              </a:extLst>
            </p:cNvPr>
            <p:cNvSpPr/>
            <p:nvPr/>
          </p:nvSpPr>
          <p:spPr>
            <a:xfrm>
              <a:off x="16383000" y="9009468"/>
              <a:ext cx="6248400" cy="30301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158B66B9-67AA-4554-8E99-7A8450E4D221}"/>
                    </a:ext>
                  </a:extLst>
                </p:cNvPr>
                <p:cNvSpPr txBox="1"/>
                <p:nvPr/>
              </p:nvSpPr>
              <p:spPr>
                <a:xfrm>
                  <a:off x="15820084" y="8532710"/>
                  <a:ext cx="664541" cy="7540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58B66B9-67AA-4554-8E99-7A8450E4D2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20084" y="8532710"/>
                  <a:ext cx="664541" cy="75405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D9F359F5-5AD2-4917-A6CE-03533FC9FA56}"/>
                    </a:ext>
                  </a:extLst>
                </p:cNvPr>
                <p:cNvSpPr txBox="1"/>
                <p:nvPr/>
              </p:nvSpPr>
              <p:spPr>
                <a:xfrm>
                  <a:off x="15785694" y="11828413"/>
                  <a:ext cx="686790" cy="7540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9F359F5-5AD2-4917-A6CE-03533FC9FA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85694" y="11828413"/>
                  <a:ext cx="686790" cy="75405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id="{A9C66E28-5AD1-4AC3-A013-7E128BE2F5DA}"/>
                    </a:ext>
                  </a:extLst>
                </p:cNvPr>
                <p:cNvSpPr txBox="1"/>
                <p:nvPr/>
              </p:nvSpPr>
              <p:spPr>
                <a:xfrm>
                  <a:off x="22299129" y="8357968"/>
                  <a:ext cx="707373" cy="7540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9C66E28-5AD1-4AC3-A013-7E128BE2F5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99129" y="8357968"/>
                  <a:ext cx="707373" cy="75405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xmlns="" id="{CBA5BC71-3CF3-4CE1-86F6-A87EA6DE1F1F}"/>
                    </a:ext>
                  </a:extLst>
                </p:cNvPr>
                <p:cNvSpPr txBox="1"/>
                <p:nvPr/>
              </p:nvSpPr>
              <p:spPr>
                <a:xfrm>
                  <a:off x="22470773" y="11934007"/>
                  <a:ext cx="662554" cy="7540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CBA5BC71-3CF3-4CE1-86F6-A87EA6DE1F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70773" y="11934007"/>
                  <a:ext cx="662554" cy="75405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5" grpId="0"/>
      <p:bldP spid="6" grpId="0"/>
      <p:bldP spid="7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ANd9GcT0QpxvZxyo3UYMlar_FYn9_2liZKKP7BVBaKRm7CzcC9_3gz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200"/>
            <a:ext cx="12395200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8128000" y="6858000"/>
            <a:ext cx="3657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11785600" y="6858000"/>
            <a:ext cx="2844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11176000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grpSp>
        <p:nvGrpSpPr>
          <p:cNvPr id="8" name="Group 26"/>
          <p:cNvGrpSpPr/>
          <p:nvPr/>
        </p:nvGrpSpPr>
        <p:grpSpPr>
          <a:xfrm>
            <a:off x="609600" y="1879522"/>
            <a:ext cx="12114292" cy="907192"/>
            <a:chOff x="7459670" y="7543799"/>
            <a:chExt cx="20011305" cy="907311"/>
          </a:xfrm>
        </p:grpSpPr>
        <p:sp>
          <p:nvSpPr>
            <p:cNvPr id="9" name="TextBox 8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 CỦA HAI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1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13" name="Round Same Side Corner Rectangle 1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720738" y="7640053"/>
                  <a:ext cx="88494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5943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2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82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12800" y="3734242"/>
            <a:ext cx="21945600" cy="5562158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marL="816411" indent="-81641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7600" kern="0" dirty="0"/>
              <a:t> </a:t>
            </a:r>
            <a:r>
              <a:rPr lang="en-US" sz="7600" kern="0" dirty="0" smtClean="0"/>
              <a:t>   </a:t>
            </a:r>
            <a:r>
              <a:rPr lang="en-US" sz="7600" kern="0" dirty="0" smtClean="0">
                <a:latin typeface="Arial" pitchFamily="34" charset="0"/>
                <a:cs typeface="Arial" pitchFamily="34" charset="0"/>
              </a:rPr>
              <a:t>Cho </a:t>
            </a:r>
            <a:r>
              <a:rPr lang="en-US" sz="7600" kern="0" dirty="0" err="1">
                <a:latin typeface="Arial" pitchFamily="34" charset="0"/>
                <a:cs typeface="Arial" pitchFamily="34" charset="0"/>
              </a:rPr>
              <a:t>vectơ</a:t>
            </a:r>
            <a:r>
              <a:rPr lang="en-US" sz="7600" kern="0" dirty="0">
                <a:latin typeface="Arial" pitchFamily="34" charset="0"/>
                <a:cs typeface="Arial" pitchFamily="34" charset="0"/>
              </a:rPr>
              <a:t>    . </a:t>
            </a:r>
            <a:r>
              <a:rPr lang="en-US" sz="7600" kern="0" dirty="0" err="1">
                <a:latin typeface="Arial" pitchFamily="34" charset="0"/>
                <a:cs typeface="Arial" pitchFamily="34" charset="0"/>
              </a:rPr>
              <a:t>Vectơ</a:t>
            </a:r>
            <a:r>
              <a:rPr lang="en-US" sz="7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600" kern="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7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600" kern="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7600" kern="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600" kern="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7600" kern="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600" kern="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7600" kern="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600" kern="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7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600" kern="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ngược</a:t>
            </a:r>
            <a:r>
              <a:rPr lang="en-US" sz="7600" kern="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600" kern="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7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600" kern="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7600" kern="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7600" kern="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7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600" kern="0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7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600" kern="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7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6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vectơ</a:t>
            </a:r>
            <a:r>
              <a:rPr lang="en-US" sz="76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6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7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6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76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6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vectơ</a:t>
            </a:r>
            <a:r>
              <a:rPr lang="en-US" sz="7600" kern="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7600" kern="0" dirty="0" err="1">
                <a:latin typeface="Arial" pitchFamily="34" charset="0"/>
                <a:cs typeface="Arial" pitchFamily="34" charset="0"/>
              </a:rPr>
              <a:t>kí</a:t>
            </a:r>
            <a:r>
              <a:rPr lang="en-US" sz="7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600" kern="0" dirty="0" err="1">
                <a:latin typeface="Arial" pitchFamily="34" charset="0"/>
                <a:cs typeface="Arial" pitchFamily="34" charset="0"/>
              </a:rPr>
              <a:t>hiệu</a:t>
            </a:r>
            <a:r>
              <a:rPr lang="en-US" sz="7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600" kern="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7600" kern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1231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165802"/>
              </p:ext>
            </p:extLst>
          </p:nvPr>
        </p:nvGraphicFramePr>
        <p:xfrm>
          <a:off x="6618078" y="3758305"/>
          <a:ext cx="1028699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228600" imgH="317160" progId="Equation.DSMT4">
                  <p:embed/>
                </p:oleObj>
              </mc:Choice>
              <mc:Fallback>
                <p:oleObj name="Equation" r:id="rId3" imgW="2286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8078" y="3758305"/>
                        <a:ext cx="1028699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109002"/>
              </p:ext>
            </p:extLst>
          </p:nvPr>
        </p:nvGraphicFramePr>
        <p:xfrm>
          <a:off x="21729699" y="5029200"/>
          <a:ext cx="1028701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228600" imgH="317160" progId="Equation.DSMT4">
                  <p:embed/>
                </p:oleObj>
              </mc:Choice>
              <mc:Fallback>
                <p:oleObj name="Equation" r:id="rId5" imgW="2286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9699" y="5029200"/>
                        <a:ext cx="1028701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888220"/>
              </p:ext>
            </p:extLst>
          </p:nvPr>
        </p:nvGraphicFramePr>
        <p:xfrm>
          <a:off x="6132095" y="6280151"/>
          <a:ext cx="200236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444240" imgH="317160" progId="Equation.DSMT4">
                  <p:embed/>
                </p:oleObj>
              </mc:Choice>
              <mc:Fallback>
                <p:oleObj name="Equation" r:id="rId7" imgW="4442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095" y="6280151"/>
                        <a:ext cx="200236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227824"/>
              </p:ext>
            </p:extLst>
          </p:nvPr>
        </p:nvGraphicFramePr>
        <p:xfrm>
          <a:off x="6754910" y="5029200"/>
          <a:ext cx="1028699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228600" imgH="317160" progId="Equation.DSMT4">
                  <p:embed/>
                </p:oleObj>
              </mc:Choice>
              <mc:Fallback>
                <p:oleObj name="Equation" r:id="rId9" imgW="2286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910" y="5029200"/>
                        <a:ext cx="1028699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6096000" y="8382000"/>
            <a:ext cx="5486400" cy="3176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rot="10800000">
            <a:off x="6057901" y="9740900"/>
            <a:ext cx="5486400" cy="31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274897"/>
              </p:ext>
            </p:extLst>
          </p:nvPr>
        </p:nvGraphicFramePr>
        <p:xfrm>
          <a:off x="8534400" y="7312026"/>
          <a:ext cx="1028699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0" imgW="228600" imgH="317160" progId="Equation.DSMT4">
                  <p:embed/>
                </p:oleObj>
              </mc:Choice>
              <mc:Fallback>
                <p:oleObj name="Equation" r:id="rId10" imgW="2286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7312026"/>
                        <a:ext cx="1028699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7751236" y="9899651"/>
          <a:ext cx="200236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1" imgW="444240" imgH="317160" progId="Equation.DSMT4">
                  <p:embed/>
                </p:oleObj>
              </mc:Choice>
              <mc:Fallback>
                <p:oleObj name="Equation" r:id="rId11" imgW="4442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236" y="9899651"/>
                        <a:ext cx="200236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14" name="TextBox 1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 CỦA HAI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5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1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18" name="Round Same Side Corner Rectangle 1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720738" y="7640053"/>
                  <a:ext cx="88494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</a:rPr>
              <a:t>a) </a:t>
            </a:r>
            <a:r>
              <a:rPr lang="en-US" sz="4400" b="1" dirty="0">
                <a:solidFill>
                  <a:srgbClr val="0000FF"/>
                </a:solidFill>
              </a:rPr>
              <a:t>VECT</a:t>
            </a:r>
            <a:r>
              <a:rPr lang="vi-VN" sz="4400" b="1" dirty="0">
                <a:solidFill>
                  <a:srgbClr val="0000FF"/>
                </a:solidFill>
              </a:rPr>
              <a:t>Ơ </a:t>
            </a:r>
            <a:r>
              <a:rPr lang="en-US" sz="4400" b="1" dirty="0" smtClean="0">
                <a:solidFill>
                  <a:srgbClr val="0000FF"/>
                </a:solidFill>
              </a:rPr>
              <a:t>ĐỐI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9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19200" y="12039600"/>
            <a:ext cx="21945600" cy="121920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marL="816411" indent="-816411">
              <a:spcBef>
                <a:spcPct val="20000"/>
              </a:spcBef>
              <a:buClr>
                <a:schemeClr val="tx1"/>
              </a:buClr>
              <a:defRPr/>
            </a:pPr>
            <a:endParaRPr lang="en-US" sz="7600" kern="0"/>
          </a:p>
          <a:p>
            <a:pPr marL="816411" indent="-816411">
              <a:spcBef>
                <a:spcPct val="20000"/>
              </a:spcBef>
              <a:buClr>
                <a:schemeClr val="tx1"/>
              </a:buClr>
              <a:defRPr/>
            </a:pPr>
            <a:endParaRPr lang="en-US" sz="7600" kern="0"/>
          </a:p>
          <a:p>
            <a:pPr marL="816411" indent="-816411">
              <a:spcBef>
                <a:spcPct val="20000"/>
              </a:spcBef>
              <a:buClr>
                <a:schemeClr val="tx1"/>
              </a:buClr>
              <a:defRPr/>
            </a:pPr>
            <a:endParaRPr lang="en-US" sz="7600" kern="0"/>
          </a:p>
          <a:p>
            <a:pPr marL="816411" indent="-816411">
              <a:spcBef>
                <a:spcPct val="20000"/>
              </a:spcBef>
              <a:buClr>
                <a:schemeClr val="tx1"/>
              </a:buClr>
              <a:defRPr/>
            </a:pPr>
            <a:endParaRPr lang="en-US" sz="7600" kern="0"/>
          </a:p>
          <a:p>
            <a:pPr marL="816411" indent="-816411">
              <a:spcBef>
                <a:spcPct val="20000"/>
              </a:spcBef>
              <a:buClr>
                <a:schemeClr val="tx1"/>
              </a:buClr>
              <a:defRPr/>
            </a:pPr>
            <a:endParaRPr lang="en-US" sz="7600" kern="0"/>
          </a:p>
          <a:p>
            <a:pPr marL="816411" indent="-816411">
              <a:spcBef>
                <a:spcPct val="20000"/>
              </a:spcBef>
              <a:buClr>
                <a:schemeClr val="tx1"/>
              </a:buClr>
              <a:defRPr/>
            </a:pPr>
            <a:endParaRPr lang="en-US" sz="7600" kern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725400" y="2232823"/>
            <a:ext cx="10596754" cy="5082377"/>
            <a:chOff x="117476" y="381000"/>
            <a:chExt cx="5165724" cy="3124200"/>
          </a:xfrm>
        </p:grpSpPr>
        <p:sp>
          <p:nvSpPr>
            <p:cNvPr id="5130" name="Parallelogram 12"/>
            <p:cNvSpPr>
              <a:spLocks noChangeArrowheads="1"/>
            </p:cNvSpPr>
            <p:nvPr/>
          </p:nvSpPr>
          <p:spPr bwMode="auto">
            <a:xfrm>
              <a:off x="609600" y="1066800"/>
              <a:ext cx="4038600" cy="1752600"/>
            </a:xfrm>
            <a:prstGeom prst="parallelogram">
              <a:avLst>
                <a:gd name="adj" fmla="val 57011"/>
              </a:avLst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122" name="Object 6"/>
            <p:cNvGraphicFramePr>
              <a:graphicFrameLocks noChangeAspect="1"/>
            </p:cNvGraphicFramePr>
            <p:nvPr/>
          </p:nvGraphicFramePr>
          <p:xfrm>
            <a:off x="1219200" y="381000"/>
            <a:ext cx="558800" cy="605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3" imgW="304560" imgH="330120" progId="Equation.DSMT4">
                    <p:embed/>
                  </p:oleObj>
                </mc:Choice>
                <mc:Fallback>
                  <p:oleObj name="Equation" r:id="rId3" imgW="30456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381000"/>
                          <a:ext cx="558800" cy="605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" name="Object 7"/>
            <p:cNvGraphicFramePr>
              <a:graphicFrameLocks noChangeAspect="1"/>
            </p:cNvGraphicFramePr>
            <p:nvPr/>
          </p:nvGraphicFramePr>
          <p:xfrm>
            <a:off x="3798887" y="2732088"/>
            <a:ext cx="58102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5" imgW="317160" imgH="342720" progId="Equation.DSMT4">
                    <p:embed/>
                  </p:oleObj>
                </mc:Choice>
                <mc:Fallback>
                  <p:oleObj name="Equation" r:id="rId5" imgW="317160" imgH="342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8887" y="2732088"/>
                          <a:ext cx="581025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8"/>
            <p:cNvGraphicFramePr>
              <a:graphicFrameLocks noChangeAspect="1"/>
            </p:cNvGraphicFramePr>
            <p:nvPr/>
          </p:nvGraphicFramePr>
          <p:xfrm>
            <a:off x="4724400" y="533400"/>
            <a:ext cx="558800" cy="604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7" imgW="304560" imgH="330120" progId="Equation.DSMT4">
                    <p:embed/>
                  </p:oleObj>
                </mc:Choice>
                <mc:Fallback>
                  <p:oleObj name="Equation" r:id="rId7" imgW="30456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533400"/>
                          <a:ext cx="558800" cy="604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9"/>
            <p:cNvGraphicFramePr>
              <a:graphicFrameLocks noChangeAspect="1"/>
            </p:cNvGraphicFramePr>
            <p:nvPr/>
          </p:nvGraphicFramePr>
          <p:xfrm>
            <a:off x="117476" y="2900363"/>
            <a:ext cx="630237" cy="604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9" imgW="342720" imgH="330120" progId="Equation.DSMT4">
                    <p:embed/>
                  </p:oleObj>
                </mc:Choice>
                <mc:Fallback>
                  <p:oleObj name="Equation" r:id="rId9" imgW="34272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476" y="2900363"/>
                          <a:ext cx="630237" cy="604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26"/>
          <p:cNvGrpSpPr/>
          <p:nvPr/>
        </p:nvGrpSpPr>
        <p:grpSpPr>
          <a:xfrm>
            <a:off x="611108" y="1723066"/>
            <a:ext cx="12114292" cy="907192"/>
            <a:chOff x="7459670" y="7543799"/>
            <a:chExt cx="20011305" cy="907311"/>
          </a:xfrm>
        </p:grpSpPr>
        <p:sp>
          <p:nvSpPr>
            <p:cNvPr id="12" name="TextBox 11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 CỦA HAI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3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1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16" name="Round Same Side Corner Rectangle 1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7720738" y="7640053"/>
                  <a:ext cx="88494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885958" y="2791847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</a:rPr>
              <a:t>a) </a:t>
            </a:r>
            <a:r>
              <a:rPr lang="en-US" sz="4400" b="1" dirty="0">
                <a:solidFill>
                  <a:srgbClr val="0000FF"/>
                </a:solidFill>
              </a:rPr>
              <a:t>VECT</a:t>
            </a:r>
            <a:r>
              <a:rPr lang="vi-VN" sz="4400" b="1" dirty="0">
                <a:solidFill>
                  <a:srgbClr val="0000FF"/>
                </a:solidFill>
              </a:rPr>
              <a:t>Ơ </a:t>
            </a:r>
            <a:r>
              <a:rPr lang="en-US" sz="4400" b="1" dirty="0" smtClean="0">
                <a:solidFill>
                  <a:srgbClr val="0000FF"/>
                </a:solidFill>
              </a:rPr>
              <a:t>ĐỐI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E6E3B4B-714C-411C-A72D-98A6926E4CF1}"/>
              </a:ext>
            </a:extLst>
          </p:cNvPr>
          <p:cNvSpPr/>
          <p:nvPr/>
        </p:nvSpPr>
        <p:spPr>
          <a:xfrm>
            <a:off x="1447199" y="3734242"/>
            <a:ext cx="11116141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VÍ </a:t>
            </a:r>
            <a:r>
              <a:rPr lang="fr-FR" sz="4400" b="1" dirty="0" smtClean="0">
                <a:solidFill>
                  <a:srgbClr val="0000FF"/>
                </a:solidFill>
              </a:rPr>
              <a:t>DỤ 1: </a:t>
            </a:r>
            <a:r>
              <a:rPr lang="en-US" sz="4400" kern="0" dirty="0" smtClean="0">
                <a:cs typeface="Arial" pitchFamily="34" charset="0"/>
              </a:rPr>
              <a:t>Cho </a:t>
            </a:r>
            <a:r>
              <a:rPr lang="en-US" sz="4400" kern="0" dirty="0" err="1">
                <a:cs typeface="Arial" pitchFamily="34" charset="0"/>
              </a:rPr>
              <a:t>hình</a:t>
            </a:r>
            <a:r>
              <a:rPr lang="en-US" sz="4400" kern="0" dirty="0">
                <a:cs typeface="Arial" pitchFamily="34" charset="0"/>
              </a:rPr>
              <a:t> </a:t>
            </a:r>
            <a:r>
              <a:rPr lang="en-US" sz="4400" kern="0" dirty="0" err="1">
                <a:cs typeface="Arial" pitchFamily="34" charset="0"/>
              </a:rPr>
              <a:t>bình</a:t>
            </a:r>
            <a:r>
              <a:rPr lang="en-US" sz="4400" kern="0" dirty="0">
                <a:cs typeface="Arial" pitchFamily="34" charset="0"/>
              </a:rPr>
              <a:t> </a:t>
            </a:r>
            <a:r>
              <a:rPr lang="en-US" sz="4400" kern="0" dirty="0" err="1">
                <a:cs typeface="Arial" pitchFamily="34" charset="0"/>
              </a:rPr>
              <a:t>hành</a:t>
            </a:r>
            <a:r>
              <a:rPr lang="en-US" sz="4400" kern="0" dirty="0">
                <a:cs typeface="Arial" pitchFamily="34" charset="0"/>
              </a:rPr>
              <a:t> ABCD.</a:t>
            </a:r>
          </a:p>
          <a:p>
            <a:r>
              <a:rPr lang="fr-FR" sz="4400" b="1" dirty="0" smtClean="0">
                <a:solidFill>
                  <a:srgbClr val="0000FF"/>
                </a:solidFill>
              </a:rPr>
              <a:t> </a:t>
            </a:r>
            <a:endParaRPr lang="vi-VN" sz="4400" dirty="0"/>
          </a:p>
        </p:txBody>
      </p:sp>
      <p:sp>
        <p:nvSpPr>
          <p:cNvPr id="5" name="Cloud Callout 4"/>
          <p:cNvSpPr/>
          <p:nvPr/>
        </p:nvSpPr>
        <p:spPr>
          <a:xfrm>
            <a:off x="5364481" y="7315200"/>
            <a:ext cx="45719" cy="45719"/>
          </a:xfrm>
          <a:prstGeom prst="cloudCallout">
            <a:avLst>
              <a:gd name="adj1" fmla="val 1918602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Cloud Callout 5"/>
          <p:cNvSpPr/>
          <p:nvPr/>
        </p:nvSpPr>
        <p:spPr>
          <a:xfrm>
            <a:off x="11797097" y="6858000"/>
            <a:ext cx="12160269" cy="4408162"/>
          </a:xfrm>
          <a:prstGeom prst="cloudCallou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2892573" y="8634360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Vectơ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vectơ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? </a:t>
            </a:r>
            <a:endParaRPr lang="vi-VN" sz="4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716918"/>
              </p:ext>
            </p:extLst>
          </p:nvPr>
        </p:nvGraphicFramePr>
        <p:xfrm>
          <a:off x="15163800" y="8250220"/>
          <a:ext cx="1113318" cy="80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253800" imgH="203040" progId="Equation.DSMT4">
                  <p:embed/>
                </p:oleObj>
              </mc:Choice>
              <mc:Fallback>
                <p:oleObj name="Equation" r:id="rId11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163800" y="8250220"/>
                        <a:ext cx="1113318" cy="800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37607" y="5814835"/>
            <a:ext cx="10732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ectơ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528677"/>
              </p:ext>
            </p:extLst>
          </p:nvPr>
        </p:nvGraphicFramePr>
        <p:xfrm>
          <a:off x="1828800" y="5693973"/>
          <a:ext cx="1066800" cy="793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3" imgW="253800" imgH="203040" progId="Equation.DSMT4">
                  <p:embed/>
                </p:oleObj>
              </mc:Choice>
              <mc:Fallback>
                <p:oleObj name="Equation" r:id="rId13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693973"/>
                        <a:ext cx="1066800" cy="793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740728"/>
              </p:ext>
            </p:extLst>
          </p:nvPr>
        </p:nvGraphicFramePr>
        <p:xfrm>
          <a:off x="7848600" y="5707038"/>
          <a:ext cx="1143000" cy="87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5" imgW="253800" imgH="215640" progId="Equation.DSMT4">
                  <p:embed/>
                </p:oleObj>
              </mc:Choice>
              <mc:Fallback>
                <p:oleObj name="Equation" r:id="rId15" imgW="2538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48600" y="5707038"/>
                        <a:ext cx="1143000" cy="877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258695"/>
              </p:ext>
            </p:extLst>
          </p:nvPr>
        </p:nvGraphicFramePr>
        <p:xfrm>
          <a:off x="8984755" y="5640486"/>
          <a:ext cx="1361973" cy="90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7" imgW="241200" imgH="203040" progId="Equation.DSMT4">
                  <p:embed/>
                </p:oleObj>
              </mc:Choice>
              <mc:Fallback>
                <p:oleObj name="Equation" r:id="rId17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984755" y="5640486"/>
                        <a:ext cx="1361973" cy="902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87205" y="7187268"/>
            <a:ext cx="8855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Ta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viết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:                      </a:t>
            </a:r>
            <a:r>
              <a:rPr lang="en-US" dirty="0" smtClean="0"/>
              <a:t>,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133933"/>
              </p:ext>
            </p:extLst>
          </p:nvPr>
        </p:nvGraphicFramePr>
        <p:xfrm>
          <a:off x="3665671" y="7047527"/>
          <a:ext cx="3116129" cy="910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9" imgW="698400" imgH="215640" progId="Equation.DSMT4">
                  <p:embed/>
                </p:oleObj>
              </mc:Choice>
              <mc:Fallback>
                <p:oleObj name="Equation" r:id="rId19" imgW="6984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665671" y="7047527"/>
                        <a:ext cx="3116129" cy="910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603900"/>
              </p:ext>
            </p:extLst>
          </p:nvPr>
        </p:nvGraphicFramePr>
        <p:xfrm>
          <a:off x="7005269" y="7023843"/>
          <a:ext cx="3129331" cy="886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21" imgW="672840" imgH="203040" progId="Equation.DSMT4">
                  <p:embed/>
                </p:oleObj>
              </mc:Choice>
              <mc:Fallback>
                <p:oleObj name="Equation" r:id="rId21" imgW="672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005269" y="7023843"/>
                        <a:ext cx="3129331" cy="886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>
            <a:off x="15392400" y="3348467"/>
            <a:ext cx="6627141" cy="0"/>
          </a:xfrm>
          <a:prstGeom prst="straightConnector1">
            <a:avLst/>
          </a:prstGeom>
          <a:ln w="63500" cap="sq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3734922" y="6199555"/>
            <a:ext cx="6610477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798445" y="7714050"/>
            <a:ext cx="10366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hướng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vectơ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      ? </a:t>
            </a:r>
            <a:endParaRPr lang="vi-VN" sz="4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31" name="Object 5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166736"/>
              </p:ext>
            </p:extLst>
          </p:nvPr>
        </p:nvGraphicFramePr>
        <p:xfrm>
          <a:off x="16847713" y="8437325"/>
          <a:ext cx="998143" cy="920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23" imgW="253800" imgH="203040" progId="Equation.DSMT4">
                  <p:embed/>
                </p:oleObj>
              </mc:Choice>
              <mc:Fallback>
                <p:oleObj name="Equation" r:id="rId23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6847713" y="8437325"/>
                        <a:ext cx="998143" cy="920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Object 5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823582"/>
              </p:ext>
            </p:extLst>
          </p:nvPr>
        </p:nvGraphicFramePr>
        <p:xfrm>
          <a:off x="3319230" y="8518144"/>
          <a:ext cx="2095452" cy="1047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25" imgW="431613" imgH="215806" progId="Equation.DSMT4">
                  <p:embed/>
                </p:oleObj>
              </mc:Choice>
              <mc:Fallback>
                <p:oleObj name="Equation" r:id="rId25" imgW="431613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230" y="8518144"/>
                        <a:ext cx="2095452" cy="1047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TextBox 5137"/>
          <p:cNvSpPr txBox="1"/>
          <p:nvPr/>
        </p:nvSpPr>
        <p:spPr>
          <a:xfrm>
            <a:off x="1447199" y="8814222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Chú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ý: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18"/>
          <p:cNvSpPr>
            <a:spLocks noChangeArrowheads="1"/>
          </p:cNvSpPr>
          <p:nvPr/>
        </p:nvSpPr>
        <p:spPr bwMode="auto">
          <a:xfrm>
            <a:off x="5436646" y="8814221"/>
            <a:ext cx="723584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ta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5139" name="Object 5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138267"/>
              </p:ext>
            </p:extLst>
          </p:nvPr>
        </p:nvGraphicFramePr>
        <p:xfrm>
          <a:off x="9753600" y="8641268"/>
          <a:ext cx="2217419" cy="91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27" imgW="469696" imgH="215806" progId="Equation.DSMT4">
                  <p:embed/>
                </p:oleObj>
              </mc:Choice>
              <mc:Fallback>
                <p:oleObj name="Equation" r:id="rId27" imgW="469696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600" y="8641268"/>
                        <a:ext cx="2217419" cy="919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681999"/>
              </p:ext>
            </p:extLst>
          </p:nvPr>
        </p:nvGraphicFramePr>
        <p:xfrm>
          <a:off x="17305732" y="8282713"/>
          <a:ext cx="11430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29" imgW="253800" imgH="215640" progId="Equation.DSMT4">
                  <p:embed/>
                </p:oleObj>
              </mc:Choice>
              <mc:Fallback>
                <p:oleObj name="Equation" r:id="rId29" imgW="253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5732" y="8282713"/>
                        <a:ext cx="114300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535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/>
      <p:bldP spid="21" grpId="0"/>
      <p:bldP spid="43" grpId="0"/>
      <p:bldP spid="43" grpId="1"/>
      <p:bldP spid="5138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95426"/>
            <a:ext cx="21945600" cy="11887200"/>
          </a:xfrm>
        </p:spPr>
        <p:txBody>
          <a:bodyPr lIns="217709" tIns="108855" rIns="217709" bIns="108855"/>
          <a:lstStyle/>
          <a:p>
            <a:pPr>
              <a:buClr>
                <a:schemeClr val="tx1"/>
              </a:buClr>
              <a:buNone/>
            </a:pPr>
            <a:r>
              <a:rPr lang="en-US" sz="8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Chú</a:t>
            </a:r>
            <a:r>
              <a:rPr lang="en-US" sz="8000" b="1" dirty="0">
                <a:solidFill>
                  <a:srgbClr val="0000FF"/>
                </a:solidFill>
                <a:latin typeface="Arial" panose="020B0604020202020204" pitchFamily="34" charset="0"/>
              </a:rPr>
              <a:t> ý:</a:t>
            </a:r>
            <a:endParaRPr lang="en-US" dirty="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dirty="0" smtClean="0">
                <a:sym typeface="Wingdings" pitchFamily="2" charset="2"/>
              </a:rPr>
              <a:t>+)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vectơ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vectơ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  <a:buNone/>
            </a:pPr>
            <a:r>
              <a:rPr lang="en-US" dirty="0"/>
              <a:t>+) </a:t>
            </a:r>
            <a:r>
              <a:rPr lang="en-US" dirty="0" err="1"/>
              <a:t>Vectơ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    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/>
              <a:t>vectơ</a:t>
            </a:r>
            <a:r>
              <a:rPr lang="en-US" dirty="0"/>
              <a:t>    </a:t>
            </a:r>
            <a:r>
              <a:rPr lang="en-US" dirty="0" smtClean="0"/>
              <a:t>. </a:t>
            </a:r>
            <a:endParaRPr lang="en-US" dirty="0"/>
          </a:p>
          <a:p>
            <a:pPr>
              <a:buClr>
                <a:schemeClr val="tx1"/>
              </a:buClr>
              <a:buNone/>
            </a:pPr>
            <a:r>
              <a:rPr lang="en-US" dirty="0" smtClean="0">
                <a:sym typeface="Wingdings" pitchFamily="2" charset="2"/>
              </a:rPr>
              <a:t>+) </a:t>
            </a:r>
            <a:r>
              <a:rPr lang="en-US" dirty="0" err="1" smtClean="0"/>
              <a:t>Vectơ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       </a:t>
            </a:r>
            <a:r>
              <a:rPr lang="en-US" dirty="0" err="1" smtClean="0"/>
              <a:t>là</a:t>
            </a:r>
            <a:r>
              <a:rPr lang="en-US" dirty="0" smtClean="0"/>
              <a:t>         ,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                  .</a:t>
            </a:r>
            <a:endParaRPr lang="en-US" dirty="0"/>
          </a:p>
          <a:p>
            <a:pPr>
              <a:buClr>
                <a:schemeClr val="tx1"/>
              </a:buClr>
              <a:buNone/>
            </a:pPr>
            <a:r>
              <a:rPr lang="en-US" dirty="0" smtClean="0"/>
              <a:t>+)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 smtClean="0"/>
              <a:t>vectơ</a:t>
            </a:r>
            <a:r>
              <a:rPr lang="en-US" dirty="0" smtClean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   </a:t>
            </a:r>
            <a:r>
              <a:rPr lang="en-US" dirty="0" smtClean="0"/>
              <a:t> 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/>
              <a:t>ngược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dirty="0" smtClean="0"/>
          </a:p>
        </p:txBody>
      </p:sp>
      <p:graphicFrame>
        <p:nvGraphicFramePr>
          <p:cNvPr id="1232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604414"/>
              </p:ext>
            </p:extLst>
          </p:nvPr>
        </p:nvGraphicFramePr>
        <p:xfrm>
          <a:off x="15773400" y="5791200"/>
          <a:ext cx="403013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511280" imgH="406080" progId="Equation.DSMT4">
                  <p:embed/>
                </p:oleObj>
              </mc:Choice>
              <mc:Fallback>
                <p:oleObj name="Equation" r:id="rId3" imgW="1511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3400" y="5791200"/>
                        <a:ext cx="4030133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145583"/>
              </p:ext>
            </p:extLst>
          </p:nvPr>
        </p:nvGraphicFramePr>
        <p:xfrm>
          <a:off x="15392400" y="7010400"/>
          <a:ext cx="914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203040" imgH="406080" progId="Equation.DSMT4">
                  <p:embed/>
                </p:oleObj>
              </mc:Choice>
              <mc:Fallback>
                <p:oleObj name="Equation" r:id="rId5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2400" y="7010400"/>
                        <a:ext cx="9144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082474"/>
              </p:ext>
            </p:extLst>
          </p:nvPr>
        </p:nvGraphicFramePr>
        <p:xfrm>
          <a:off x="8077200" y="4114800"/>
          <a:ext cx="914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203040" imgH="406080" progId="Equation.DSMT4">
                  <p:embed/>
                </p:oleObj>
              </mc:Choice>
              <mc:Fallback>
                <p:oleObj name="Equation" r:id="rId7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114800"/>
                        <a:ext cx="9144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333107"/>
              </p:ext>
            </p:extLst>
          </p:nvPr>
        </p:nvGraphicFramePr>
        <p:xfrm>
          <a:off x="12344400" y="4191000"/>
          <a:ext cx="914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8" imgW="203024" imgH="406048" progId="Equation.DSMT4">
                  <p:embed/>
                </p:oleObj>
              </mc:Choice>
              <mc:Fallback>
                <p:oleObj name="Equation" r:id="rId8" imgW="203024" imgH="40604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4191000"/>
                        <a:ext cx="9144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341948"/>
              </p:ext>
            </p:extLst>
          </p:nvPr>
        </p:nvGraphicFramePr>
        <p:xfrm>
          <a:off x="8058150" y="5867400"/>
          <a:ext cx="12382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9" imgW="507960" imgH="406080" progId="Equation.DSMT4">
                  <p:embed/>
                </p:oleObj>
              </mc:Choice>
              <mc:Fallback>
                <p:oleObj name="Equation" r:id="rId9" imgW="5079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58150" y="5867400"/>
                        <a:ext cx="12382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328027"/>
              </p:ext>
            </p:extLst>
          </p:nvPr>
        </p:nvGraphicFramePr>
        <p:xfrm>
          <a:off x="10509250" y="5791200"/>
          <a:ext cx="1225550" cy="105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1" imgW="469800" imgH="406080" progId="Equation.DSMT4">
                  <p:embed/>
                </p:oleObj>
              </mc:Choice>
              <mc:Fallback>
                <p:oleObj name="Equation" r:id="rId11" imgW="4698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509250" y="5791200"/>
                        <a:ext cx="1225550" cy="1059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59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15443200" y="8382000"/>
            <a:ext cx="6502400" cy="3200400"/>
          </a:xfrm>
          <a:prstGeom prst="triangle">
            <a:avLst>
              <a:gd name="adj" fmla="val 26940"/>
            </a:avLst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/>
          <a:lstStyle/>
          <a:p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16256000" y="10083800"/>
            <a:ext cx="3454400" cy="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16256000" y="10058400"/>
            <a:ext cx="2438400" cy="1524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>
            <a:off x="18694400" y="10058400"/>
            <a:ext cx="1016000" cy="1524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6459200" y="7620000"/>
            <a:ext cx="1219200" cy="80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14427200" y="11125200"/>
            <a:ext cx="1219200" cy="80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21742400" y="11277600"/>
            <a:ext cx="1219200" cy="80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15443200" y="9601200"/>
            <a:ext cx="1219200" cy="80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18084800" y="11582400"/>
            <a:ext cx="1219200" cy="80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19710400" y="9601200"/>
            <a:ext cx="1219200" cy="80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16256000" y="10083800"/>
            <a:ext cx="34544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H="1">
            <a:off x="15375466" y="11582400"/>
            <a:ext cx="3386667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 flipV="1">
            <a:off x="18694400" y="10058400"/>
            <a:ext cx="1016000" cy="1524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 flipH="1">
            <a:off x="16256000" y="8382000"/>
            <a:ext cx="948267" cy="1676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grpSp>
        <p:nvGrpSpPr>
          <p:cNvPr id="39" name="Group 26"/>
          <p:cNvGrpSpPr/>
          <p:nvPr/>
        </p:nvGrpSpPr>
        <p:grpSpPr>
          <a:xfrm>
            <a:off x="611108" y="1723066"/>
            <a:ext cx="12114292" cy="907192"/>
            <a:chOff x="7459670" y="7543799"/>
            <a:chExt cx="20011305" cy="907311"/>
          </a:xfrm>
        </p:grpSpPr>
        <p:sp>
          <p:nvSpPr>
            <p:cNvPr id="40" name="TextBox 39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 CỦA HAI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720738" y="7640053"/>
                  <a:ext cx="88494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885958" y="2791847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</a:rPr>
              <a:t>a) </a:t>
            </a:r>
            <a:r>
              <a:rPr lang="en-US" sz="4400" b="1" dirty="0">
                <a:solidFill>
                  <a:srgbClr val="0000FF"/>
                </a:solidFill>
              </a:rPr>
              <a:t>VECT</a:t>
            </a:r>
            <a:r>
              <a:rPr lang="vi-VN" sz="4400" b="1" dirty="0">
                <a:solidFill>
                  <a:srgbClr val="0000FF"/>
                </a:solidFill>
              </a:rPr>
              <a:t>Ơ </a:t>
            </a:r>
            <a:r>
              <a:rPr lang="en-US" sz="4400" b="1" dirty="0" smtClean="0">
                <a:solidFill>
                  <a:srgbClr val="0000FF"/>
                </a:solidFill>
              </a:rPr>
              <a:t>ĐỐI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6E6E3B4B-714C-411C-A72D-98A6926E4CF1}"/>
              </a:ext>
            </a:extLst>
          </p:cNvPr>
          <p:cNvSpPr/>
          <p:nvPr/>
        </p:nvSpPr>
        <p:spPr>
          <a:xfrm>
            <a:off x="1447199" y="3734242"/>
            <a:ext cx="22098601" cy="2123658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VÍ </a:t>
            </a:r>
            <a:r>
              <a:rPr lang="fr-FR" sz="4400" b="1" dirty="0" smtClean="0">
                <a:solidFill>
                  <a:srgbClr val="0000FF"/>
                </a:solidFill>
              </a:rPr>
              <a:t>DỤ 2: </a:t>
            </a:r>
            <a:r>
              <a:rPr lang="en-US" sz="4400" dirty="0" smtClean="0"/>
              <a:t> M, N, P  </a:t>
            </a:r>
            <a:r>
              <a:rPr lang="en-US" sz="4400" dirty="0" err="1" smtClean="0"/>
              <a:t>là</a:t>
            </a:r>
            <a:r>
              <a:rPr lang="en-US" sz="4400" dirty="0" smtClean="0"/>
              <a:t> </a:t>
            </a:r>
            <a:r>
              <a:rPr lang="en-US" sz="4400" dirty="0" err="1" smtClean="0"/>
              <a:t>trung</a:t>
            </a:r>
            <a:r>
              <a:rPr lang="en-US" sz="4400" dirty="0" smtClean="0"/>
              <a:t> </a:t>
            </a:r>
            <a:r>
              <a:rPr lang="en-US" sz="4400" dirty="0" err="1" smtClean="0"/>
              <a:t>điểm</a:t>
            </a:r>
            <a:r>
              <a:rPr lang="en-US" sz="4400" dirty="0" smtClean="0"/>
              <a:t> </a:t>
            </a:r>
            <a:r>
              <a:rPr lang="en-US" sz="4400" dirty="0" err="1" smtClean="0"/>
              <a:t>của</a:t>
            </a:r>
            <a:r>
              <a:rPr lang="en-US" sz="4400" dirty="0" smtClean="0"/>
              <a:t> </a:t>
            </a:r>
            <a:r>
              <a:rPr lang="en-US" sz="4400" dirty="0" err="1" smtClean="0"/>
              <a:t>các</a:t>
            </a:r>
            <a:r>
              <a:rPr lang="en-US" sz="4400" dirty="0" smtClean="0"/>
              <a:t> </a:t>
            </a:r>
            <a:r>
              <a:rPr lang="en-US" sz="4400" dirty="0" err="1" smtClean="0"/>
              <a:t>cạnh</a:t>
            </a:r>
            <a:r>
              <a:rPr lang="en-US" sz="4400" dirty="0" smtClean="0"/>
              <a:t> </a:t>
            </a:r>
            <a:r>
              <a:rPr lang="en-US" sz="4400" dirty="0" err="1" smtClean="0"/>
              <a:t>của</a:t>
            </a:r>
            <a:r>
              <a:rPr lang="en-US" sz="4400" dirty="0" smtClean="0"/>
              <a:t> tam </a:t>
            </a:r>
            <a:r>
              <a:rPr lang="en-US" sz="4400" dirty="0" err="1" smtClean="0"/>
              <a:t>giác</a:t>
            </a:r>
            <a:r>
              <a:rPr lang="en-US" sz="4400" dirty="0" smtClean="0"/>
              <a:t> ABC </a:t>
            </a:r>
            <a:r>
              <a:rPr lang="en-US" sz="4400" dirty="0" err="1" smtClean="0"/>
              <a:t>như</a:t>
            </a:r>
            <a:r>
              <a:rPr lang="en-US" sz="4400" dirty="0" smtClean="0"/>
              <a:t> </a:t>
            </a:r>
            <a:r>
              <a:rPr lang="en-US" sz="4400" dirty="0" err="1" smtClean="0"/>
              <a:t>hình</a:t>
            </a:r>
            <a:r>
              <a:rPr lang="en-US" sz="4400" dirty="0" smtClean="0"/>
              <a:t> </a:t>
            </a:r>
            <a:r>
              <a:rPr lang="en-US" sz="4400" dirty="0" err="1" smtClean="0"/>
              <a:t>vẽ.Hãy</a:t>
            </a:r>
            <a:r>
              <a:rPr lang="en-US" sz="4400" dirty="0" smtClean="0"/>
              <a:t> </a:t>
            </a:r>
            <a:r>
              <a:rPr lang="en-US" sz="4400" dirty="0" err="1"/>
              <a:t>tìm</a:t>
            </a:r>
            <a:r>
              <a:rPr lang="en-US" sz="4400" dirty="0"/>
              <a:t> </a:t>
            </a:r>
            <a:r>
              <a:rPr lang="en-US" sz="4400" dirty="0" err="1"/>
              <a:t>vectơ</a:t>
            </a:r>
            <a:r>
              <a:rPr lang="en-US" sz="4400" dirty="0"/>
              <a:t> </a:t>
            </a:r>
            <a:r>
              <a:rPr lang="en-US" sz="4400" dirty="0" err="1"/>
              <a:t>đối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vectơ</a:t>
            </a:r>
            <a:endParaRPr lang="en-US" sz="4400" dirty="0"/>
          </a:p>
          <a:p>
            <a:r>
              <a:rPr lang="fr-FR" sz="4400" b="1" dirty="0" smtClean="0">
                <a:solidFill>
                  <a:srgbClr val="0000FF"/>
                </a:solidFill>
              </a:rPr>
              <a:t> </a:t>
            </a:r>
            <a:endParaRPr lang="vi-VN" sz="4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792173"/>
              </p:ext>
            </p:extLst>
          </p:nvPr>
        </p:nvGraphicFramePr>
        <p:xfrm>
          <a:off x="7696200" y="4347602"/>
          <a:ext cx="249713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307880" imgH="469800" progId="Equation.DSMT4">
                  <p:embed/>
                </p:oleObj>
              </mc:Choice>
              <mc:Fallback>
                <p:oleObj name="Equation" r:id="rId3" imgW="13078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347602"/>
                        <a:ext cx="2497137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C31D56D-1811-47B9-8669-FBCDF133CEC0}"/>
              </a:ext>
            </a:extLst>
          </p:cNvPr>
          <p:cNvSpPr txBox="1"/>
          <p:nvPr/>
        </p:nvSpPr>
        <p:spPr>
          <a:xfrm>
            <a:off x="1304876" y="5857900"/>
            <a:ext cx="3277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1679906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1752600" y="6985000"/>
            <a:ext cx="8229600" cy="2209800"/>
          </a:xfrm>
          <a:prstGeom prst="rect">
            <a:avLst/>
          </a:prstGeom>
        </p:spPr>
        <p:txBody>
          <a:bodyPr/>
          <a:lstStyle>
            <a:lvl1pPr marL="816397" indent="-816397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8861" indent="-680331" algn="l" defTabSz="21770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32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85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38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91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544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3976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2506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Vectơ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vectơ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None/>
            </a:pP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Vectơ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vectơ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None/>
            </a:pP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4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016448"/>
              </p:ext>
            </p:extLst>
          </p:nvPr>
        </p:nvGraphicFramePr>
        <p:xfrm>
          <a:off x="6934200" y="7723935"/>
          <a:ext cx="1006402" cy="731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558558" imgH="406224" progId="Equation.DSMT4">
                  <p:embed/>
                </p:oleObj>
              </mc:Choice>
              <mc:Fallback>
                <p:oleObj name="Equation" r:id="rId5" imgW="558558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7723935"/>
                        <a:ext cx="1006402" cy="731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564907"/>
              </p:ext>
            </p:extLst>
          </p:nvPr>
        </p:nvGraphicFramePr>
        <p:xfrm>
          <a:off x="6934200" y="8540931"/>
          <a:ext cx="113982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634680" imgH="406080" progId="Equation.DSMT4">
                  <p:embed/>
                </p:oleObj>
              </mc:Choice>
              <mc:Fallback>
                <p:oleObj name="Equation" r:id="rId7" imgW="634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8540931"/>
                        <a:ext cx="1139825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529655"/>
              </p:ext>
            </p:extLst>
          </p:nvPr>
        </p:nvGraphicFramePr>
        <p:xfrm>
          <a:off x="8848725" y="7681913"/>
          <a:ext cx="32051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1841400" imgH="469800" progId="Equation.DSMT4">
                  <p:embed/>
                </p:oleObj>
              </mc:Choice>
              <mc:Fallback>
                <p:oleObj name="Equation" r:id="rId9" imgW="18414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8725" y="7681913"/>
                        <a:ext cx="320516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609955"/>
              </p:ext>
            </p:extLst>
          </p:nvPr>
        </p:nvGraphicFramePr>
        <p:xfrm>
          <a:off x="8907462" y="8457269"/>
          <a:ext cx="381793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1854000" imgH="469800" progId="Equation.DSMT4">
                  <p:embed/>
                </p:oleObj>
              </mc:Choice>
              <mc:Fallback>
                <p:oleObj name="Equation" r:id="rId11" imgW="1854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7462" y="8457269"/>
                        <a:ext cx="381793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6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8" grpId="0" animBg="1"/>
      <p:bldP spid="9239" grpId="0" animBg="1"/>
      <p:bldP spid="9240" grpId="0" animBg="1"/>
      <p:bldP spid="9241" grpId="0" animBg="1"/>
      <p:bldP spid="9242" grpId="0"/>
      <p:bldP spid="9243" grpId="0"/>
      <p:bldP spid="9244" grpId="0"/>
      <p:bldP spid="9245" grpId="0"/>
      <p:bldP spid="9246" grpId="0"/>
      <p:bldP spid="9247" grpId="0"/>
      <p:bldP spid="9248" grpId="0" animBg="1"/>
      <p:bldP spid="9249" grpId="0" animBg="1"/>
      <p:bldP spid="9252" grpId="0" animBg="1"/>
      <p:bldP spid="9253" grpId="0" animBg="1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63581" y="2406739"/>
            <a:ext cx="10972800" cy="8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b) ĐỊNH NGHĨA HIỆU CỦA HAI </a:t>
            </a:r>
            <a:r>
              <a:rPr lang="en-US" sz="4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VECTƠ</a:t>
            </a:r>
            <a:endParaRPr lang="en-US" sz="5700" i="1" dirty="0">
              <a:latin typeface="Times New Roman" pitchFamily="18" charset="0"/>
            </a:endParaRPr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5930901" y="10617200"/>
          <a:ext cx="54356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977760" imgH="304560" progId="Equation.DSMT4">
                  <p:embed/>
                </p:oleObj>
              </mc:Choice>
              <mc:Fallback>
                <p:oleObj name="Equation" r:id="rId3" imgW="977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1" y="10617200"/>
                        <a:ext cx="54356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1356360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5520267" y="4724400"/>
            <a:ext cx="1828800" cy="28956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7315200" y="6858000"/>
            <a:ext cx="4876800" cy="21336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16086667" y="6096000"/>
            <a:ext cx="1828800" cy="28956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 flipV="1">
            <a:off x="13208000" y="3962400"/>
            <a:ext cx="4673600" cy="21336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 flipV="1">
            <a:off x="13208000" y="3962400"/>
            <a:ext cx="2844800" cy="502920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7881600" y="5638800"/>
            <a:ext cx="1016000" cy="80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2598400" y="3962400"/>
            <a:ext cx="1016000" cy="80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5646400" y="8991600"/>
            <a:ext cx="1016000" cy="80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</a:rPr>
              <a:t>O</a:t>
            </a:r>
          </a:p>
        </p:txBody>
      </p:sp>
      <p:graphicFrame>
        <p:nvGraphicFramePr>
          <p:cNvPr id="11281" name="Object 17"/>
          <p:cNvGraphicFramePr>
            <a:graphicFrameLocks noChangeAspect="1"/>
          </p:cNvGraphicFramePr>
          <p:nvPr/>
        </p:nvGraphicFramePr>
        <p:xfrm>
          <a:off x="5892800" y="5181600"/>
          <a:ext cx="630768" cy="803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26720" imgH="215640" progId="Equation.DSMT4">
                  <p:embed/>
                </p:oleObj>
              </mc:Choice>
              <mc:Fallback>
                <p:oleObj name="Equation" r:id="rId6" imgW="126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5181600"/>
                        <a:ext cx="630768" cy="803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2" name="Object 18"/>
          <p:cNvGraphicFramePr>
            <a:graphicFrameLocks noChangeAspect="1"/>
          </p:cNvGraphicFramePr>
          <p:nvPr/>
        </p:nvGraphicFramePr>
        <p:xfrm>
          <a:off x="8737600" y="7772400"/>
          <a:ext cx="630768" cy="803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126720" imgH="215640" progId="Equation.DSMT4">
                  <p:embed/>
                </p:oleObj>
              </mc:Choice>
              <mc:Fallback>
                <p:oleObj name="Equation" r:id="rId8" imgW="126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600" y="7772400"/>
                        <a:ext cx="630768" cy="803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3" name="Object 19"/>
          <p:cNvGraphicFramePr>
            <a:graphicFrameLocks noChangeAspect="1"/>
          </p:cNvGraphicFramePr>
          <p:nvPr/>
        </p:nvGraphicFramePr>
        <p:xfrm>
          <a:off x="17068800" y="7315200"/>
          <a:ext cx="630768" cy="803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0" imgW="126720" imgH="215640" progId="Equation.DSMT4">
                  <p:embed/>
                </p:oleObj>
              </mc:Choice>
              <mc:Fallback>
                <p:oleObj name="Equation" r:id="rId10" imgW="126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8800" y="7315200"/>
                        <a:ext cx="630768" cy="803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4" name="Object 20"/>
          <p:cNvGraphicFramePr>
            <a:graphicFrameLocks noChangeAspect="1"/>
          </p:cNvGraphicFramePr>
          <p:nvPr/>
        </p:nvGraphicFramePr>
        <p:xfrm>
          <a:off x="16069735" y="4419600"/>
          <a:ext cx="1007533" cy="803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2" imgW="203040" imgH="215640" progId="Equation.DSMT4">
                  <p:embed/>
                </p:oleObj>
              </mc:Choice>
              <mc:Fallback>
                <p:oleObj name="Equation" r:id="rId12" imgW="2030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9735" y="4419600"/>
                        <a:ext cx="1007533" cy="803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5" name="Object 21"/>
          <p:cNvGraphicFramePr>
            <a:graphicFrameLocks noChangeAspect="1"/>
          </p:cNvGraphicFramePr>
          <p:nvPr/>
        </p:nvGraphicFramePr>
        <p:xfrm>
          <a:off x="12932835" y="6096000"/>
          <a:ext cx="1642533" cy="803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4" imgW="330120" imgH="215640" progId="Equation.DSMT4">
                  <p:embed/>
                </p:oleObj>
              </mc:Choice>
              <mc:Fallback>
                <p:oleObj name="Equation" r:id="rId14" imgW="330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2835" y="6096000"/>
                        <a:ext cx="1642533" cy="803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6"/>
          <p:cNvGrpSpPr/>
          <p:nvPr/>
        </p:nvGrpSpPr>
        <p:grpSpPr>
          <a:xfrm>
            <a:off x="484108" y="1466562"/>
            <a:ext cx="12114292" cy="907192"/>
            <a:chOff x="7459670" y="7543799"/>
            <a:chExt cx="20011305" cy="907311"/>
          </a:xfrm>
        </p:grpSpPr>
        <p:sp>
          <p:nvSpPr>
            <p:cNvPr id="24" name="TextBox 2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 CỦA HAI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8" name="Round Same Side Corner Rectangle 2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7720738" y="7640053"/>
                  <a:ext cx="88494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7965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/>
      <p:bldP spid="11279" grpId="0"/>
      <p:bldP spid="112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422400" y="1828800"/>
            <a:ext cx="15646400" cy="109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700" b="1" u="sng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5700" b="1" u="sng" dirty="0">
                <a:solidFill>
                  <a:srgbClr val="FF0000"/>
                </a:solidFill>
                <a:latin typeface="Times New Roman" pitchFamily="18" charset="0"/>
              </a:rPr>
              <a:t> ý: </a:t>
            </a:r>
            <a:r>
              <a:rPr lang="en-US" sz="5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Với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ba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điểm</a:t>
            </a:r>
            <a:r>
              <a:rPr lang="en-US" sz="5700" dirty="0">
                <a:latin typeface="Times New Roman" pitchFamily="18" charset="0"/>
              </a:rPr>
              <a:t> A, B, C </a:t>
            </a:r>
            <a:r>
              <a:rPr lang="en-US" sz="5700" dirty="0" err="1">
                <a:latin typeface="Times New Roman" pitchFamily="18" charset="0"/>
              </a:rPr>
              <a:t>tùy</a:t>
            </a:r>
            <a:r>
              <a:rPr lang="en-US" sz="5700" dirty="0">
                <a:latin typeface="Times New Roman" pitchFamily="18" charset="0"/>
              </a:rPr>
              <a:t> ý ta </a:t>
            </a:r>
            <a:r>
              <a:rPr lang="en-US" sz="5700" dirty="0" err="1">
                <a:latin typeface="Times New Roman" pitchFamily="18" charset="0"/>
              </a:rPr>
              <a:t>luôn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có</a:t>
            </a:r>
            <a:r>
              <a:rPr lang="en-US" sz="5700" dirty="0">
                <a:latin typeface="Times New Roman" pitchFamily="18" charset="0"/>
              </a:rPr>
              <a:t>:</a:t>
            </a:r>
            <a:endParaRPr lang="en-US" sz="5700" b="1" u="sng" dirty="0">
              <a:latin typeface="Times New Roman" pitchFamily="18" charset="0"/>
            </a:endParaRP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4876801" y="2946400"/>
          <a:ext cx="5715000" cy="955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965160" imgH="215640" progId="Equation.DSMT4">
                  <p:embed/>
                </p:oleObj>
              </mc:Choice>
              <mc:Fallback>
                <p:oleObj name="Equation" r:id="rId3" imgW="965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2946400"/>
                        <a:ext cx="5715000" cy="95567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4919134" y="4267200"/>
          <a:ext cx="5647267" cy="955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952200" imgH="215640" progId="Equation.DSMT4">
                  <p:embed/>
                </p:oleObj>
              </mc:Choice>
              <mc:Fallback>
                <p:oleObj name="Equation" r:id="rId5" imgW="952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134" y="4267200"/>
                        <a:ext cx="5647267" cy="95567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1176000" y="3048000"/>
            <a:ext cx="6908800" cy="109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5700" i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5700" i="1" dirty="0" err="1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sz="57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700" i="1" dirty="0" err="1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sz="57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700" i="1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sz="57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700" i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5700" i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1243733" y="4267200"/>
            <a:ext cx="6908800" cy="109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5700" i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5700" i="1" dirty="0" err="1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sz="57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700" i="1" dirty="0" err="1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sz="57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700" i="1" dirty="0" err="1">
                <a:solidFill>
                  <a:srgbClr val="0000FF"/>
                </a:solidFill>
                <a:latin typeface="Times New Roman" pitchFamily="18" charset="0"/>
              </a:rPr>
              <a:t>trừ</a:t>
            </a:r>
            <a:r>
              <a:rPr lang="en-US" sz="5700" i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219200" y="5638800"/>
            <a:ext cx="15443200" cy="114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6000" b="1" dirty="0">
                <a:solidFill>
                  <a:srgbClr val="0000FF"/>
                </a:solidFill>
              </a:rPr>
              <a:t>VÍ DỤ </a:t>
            </a:r>
            <a:r>
              <a:rPr lang="fr-FR" sz="6000" b="1" dirty="0" smtClean="0">
                <a:solidFill>
                  <a:srgbClr val="0000FF"/>
                </a:solidFill>
              </a:rPr>
              <a:t>3:</a:t>
            </a:r>
            <a:r>
              <a:rPr lang="en-US" sz="57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700" dirty="0">
                <a:latin typeface="Times New Roman" pitchFamily="18" charset="0"/>
              </a:rPr>
              <a:t>Cho A, B, C, D </a:t>
            </a:r>
            <a:r>
              <a:rPr lang="en-US" sz="5700" dirty="0" err="1">
                <a:latin typeface="Times New Roman" pitchFamily="18" charset="0"/>
              </a:rPr>
              <a:t>bất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kỳ</a:t>
            </a:r>
            <a:r>
              <a:rPr lang="en-US" sz="5700" dirty="0">
                <a:latin typeface="Times New Roman" pitchFamily="18" charset="0"/>
              </a:rPr>
              <a:t>. </a:t>
            </a:r>
            <a:r>
              <a:rPr lang="en-US" sz="5700" dirty="0" err="1">
                <a:latin typeface="Times New Roman" pitchFamily="18" charset="0"/>
              </a:rPr>
              <a:t>Chứng</a:t>
            </a:r>
            <a:r>
              <a:rPr lang="en-US" sz="5700" dirty="0">
                <a:latin typeface="Times New Roman" pitchFamily="18" charset="0"/>
              </a:rPr>
              <a:t> minh </a:t>
            </a:r>
            <a:endParaRPr lang="en-US" sz="5700" b="1" u="sng" dirty="0">
              <a:latin typeface="Times New Roman" pitchFamily="18" charset="0"/>
            </a:endParaRPr>
          </a:p>
        </p:txBody>
      </p:sp>
      <p:graphicFrame>
        <p:nvGraphicFramePr>
          <p:cNvPr id="123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265036"/>
              </p:ext>
            </p:extLst>
          </p:nvPr>
        </p:nvGraphicFramePr>
        <p:xfrm>
          <a:off x="14859000" y="5627914"/>
          <a:ext cx="7277099" cy="904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1295280" imgH="215640" progId="Equation.DSMT4">
                  <p:embed/>
                </p:oleObj>
              </mc:Choice>
              <mc:Fallback>
                <p:oleObj name="Equation" r:id="rId7" imgW="1295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0" y="5627914"/>
                        <a:ext cx="7277099" cy="904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1422402" y="6705600"/>
            <a:ext cx="2025041" cy="109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>
            <a:spAutoFit/>
          </a:bodyPr>
          <a:lstStyle/>
          <a:p>
            <a:r>
              <a:rPr lang="en-US" sz="5700" b="1" u="sng">
                <a:solidFill>
                  <a:srgbClr val="FF0000"/>
                </a:solidFill>
                <a:latin typeface="Times New Roman" pitchFamily="18" charset="0"/>
              </a:rPr>
              <a:t>Giải: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3860801" y="6689726"/>
            <a:ext cx="3951850" cy="109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>
            <a:spAutoFit/>
          </a:bodyPr>
          <a:lstStyle/>
          <a:p>
            <a:r>
              <a:rPr lang="en-US" sz="5700" dirty="0" err="1">
                <a:latin typeface="Times New Roman" pitchFamily="18" charset="0"/>
              </a:rPr>
              <a:t>Lấy</a:t>
            </a:r>
            <a:r>
              <a:rPr lang="en-US" sz="5700" dirty="0">
                <a:latin typeface="Times New Roman" pitchFamily="18" charset="0"/>
              </a:rPr>
              <a:t> O </a:t>
            </a:r>
            <a:r>
              <a:rPr lang="en-US" sz="5700" dirty="0" err="1">
                <a:latin typeface="Times New Roman" pitchFamily="18" charset="0"/>
              </a:rPr>
              <a:t>tùy</a:t>
            </a:r>
            <a:r>
              <a:rPr lang="en-US" sz="5700" dirty="0">
                <a:latin typeface="Times New Roman" pitchFamily="18" charset="0"/>
              </a:rPr>
              <a:t> ý</a:t>
            </a:r>
          </a:p>
        </p:txBody>
      </p:sp>
      <p:graphicFrame>
        <p:nvGraphicFramePr>
          <p:cNvPr id="123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322924"/>
              </p:ext>
            </p:extLst>
          </p:nvPr>
        </p:nvGraphicFramePr>
        <p:xfrm>
          <a:off x="3027363" y="7559675"/>
          <a:ext cx="124841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2222280" imgH="304560" progId="Equation.DSMT4">
                  <p:embed/>
                </p:oleObj>
              </mc:Choice>
              <mc:Fallback>
                <p:oleObj name="Equation" r:id="rId9" imgW="2222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7559675"/>
                        <a:ext cx="12484100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8617"/>
              </p:ext>
            </p:extLst>
          </p:nvPr>
        </p:nvGraphicFramePr>
        <p:xfrm>
          <a:off x="6248400" y="8686800"/>
          <a:ext cx="9203267" cy="127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1" imgW="1638000" imgH="304560" progId="Equation.DSMT4">
                  <p:embed/>
                </p:oleObj>
              </mc:Choice>
              <mc:Fallback>
                <p:oleObj name="Equation" r:id="rId11" imgW="1638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8686800"/>
                        <a:ext cx="9203267" cy="1279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950745"/>
              </p:ext>
            </p:extLst>
          </p:nvPr>
        </p:nvGraphicFramePr>
        <p:xfrm>
          <a:off x="15621000" y="8763000"/>
          <a:ext cx="39973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3" imgW="711000" imgH="215640" progId="Equation.DSMT4">
                  <p:embed/>
                </p:oleObj>
              </mc:Choice>
              <mc:Fallback>
                <p:oleObj name="Equation" r:id="rId13" imgW="711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0" y="8763000"/>
                        <a:ext cx="39973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422401" y="10134600"/>
            <a:ext cx="2691890" cy="109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>
            <a:spAutoFit/>
          </a:bodyPr>
          <a:lstStyle/>
          <a:p>
            <a:r>
              <a:rPr lang="en-US" sz="5700" u="sng" dirty="0" err="1">
                <a:latin typeface="Times New Roman" pitchFamily="18" charset="0"/>
              </a:rPr>
              <a:t>Cách</a:t>
            </a:r>
            <a:r>
              <a:rPr lang="en-US" sz="5700" u="sng" dirty="0">
                <a:latin typeface="Times New Roman" pitchFamily="18" charset="0"/>
              </a:rPr>
              <a:t> 2:</a:t>
            </a:r>
          </a:p>
        </p:txBody>
      </p:sp>
      <p:graphicFrame>
        <p:nvGraphicFramePr>
          <p:cNvPr id="1230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645361"/>
              </p:ext>
            </p:extLst>
          </p:nvPr>
        </p:nvGraphicFramePr>
        <p:xfrm>
          <a:off x="5449888" y="10023475"/>
          <a:ext cx="124841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5" imgW="2222280" imgH="304560" progId="Equation.DSMT4">
                  <p:embed/>
                </p:oleObj>
              </mc:Choice>
              <mc:Fallback>
                <p:oleObj name="Equation" r:id="rId15" imgW="2222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88" y="10023475"/>
                        <a:ext cx="12484100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468600"/>
              </p:ext>
            </p:extLst>
          </p:nvPr>
        </p:nvGraphicFramePr>
        <p:xfrm>
          <a:off x="8686800" y="11231599"/>
          <a:ext cx="9203267" cy="127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7" imgW="1638000" imgH="304560" progId="Equation.DSMT4">
                  <p:embed/>
                </p:oleObj>
              </mc:Choice>
              <mc:Fallback>
                <p:oleObj name="Equation" r:id="rId17" imgW="1638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11231599"/>
                        <a:ext cx="9203267" cy="1279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85026"/>
              </p:ext>
            </p:extLst>
          </p:nvPr>
        </p:nvGraphicFramePr>
        <p:xfrm>
          <a:off x="8640233" y="12268200"/>
          <a:ext cx="5207000" cy="904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19" imgW="927000" imgH="215640" progId="Equation.DSMT4">
                  <p:embed/>
                </p:oleObj>
              </mc:Choice>
              <mc:Fallback>
                <p:oleObj name="Equation" r:id="rId19" imgW="927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0233" y="12268200"/>
                        <a:ext cx="5207000" cy="904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131210"/>
              </p:ext>
            </p:extLst>
          </p:nvPr>
        </p:nvGraphicFramePr>
        <p:xfrm>
          <a:off x="13716000" y="12268200"/>
          <a:ext cx="39941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21" imgW="711000" imgH="215640" progId="Equation.DSMT4">
                  <p:embed/>
                </p:oleObj>
              </mc:Choice>
              <mc:Fallback>
                <p:oleObj name="Equation" r:id="rId21" imgW="711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0" y="12268200"/>
                        <a:ext cx="39941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52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7" grpId="0"/>
      <p:bldP spid="12298" grpId="0"/>
      <p:bldP spid="12299" grpId="0"/>
      <p:bldP spid="12302" grpId="0"/>
      <p:bldP spid="12303" grpId="0"/>
      <p:bldP spid="123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5943600" y="1924050"/>
            <a:ext cx="9904782" cy="835025"/>
            <a:chOff x="144" y="846"/>
            <a:chExt cx="3101" cy="263"/>
          </a:xfrm>
        </p:grpSpPr>
        <p:sp>
          <p:nvSpPr>
            <p:cNvPr id="2" name="Text Box 6"/>
            <p:cNvSpPr txBox="1">
              <a:spLocks noChangeArrowheads="1"/>
            </p:cNvSpPr>
            <p:nvPr/>
          </p:nvSpPr>
          <p:spPr bwMode="auto">
            <a:xfrm>
              <a:off x="144" y="864"/>
              <a:ext cx="216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a) I </a:t>
              </a:r>
              <a:r>
                <a:rPr lang="en-US" sz="4400" kern="0" dirty="0" err="1">
                  <a:latin typeface="Arial" panose="020B0604020202020204" pitchFamily="34" charset="0"/>
                  <a:cs typeface="Arial" pitchFamily="34" charset="0"/>
                </a:rPr>
                <a:t>là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>
                  <a:latin typeface="Arial" panose="020B0604020202020204" pitchFamily="34" charset="0"/>
                  <a:cs typeface="Arial" pitchFamily="34" charset="0"/>
                </a:rPr>
                <a:t>trung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>
                  <a:latin typeface="Arial" panose="020B0604020202020204" pitchFamily="34" charset="0"/>
                  <a:cs typeface="Arial" pitchFamily="34" charset="0"/>
                </a:rPr>
                <a:t>điểm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>
                  <a:latin typeface="Arial" panose="020B0604020202020204" pitchFamily="34" charset="0"/>
                  <a:cs typeface="Arial" pitchFamily="34" charset="0"/>
                </a:rPr>
                <a:t>của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 AB</a:t>
              </a:r>
            </a:p>
          </p:txBody>
        </p:sp>
        <p:graphicFrame>
          <p:nvGraphicFramePr>
            <p:cNvPr id="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6620946"/>
                </p:ext>
              </p:extLst>
            </p:nvPr>
          </p:nvGraphicFramePr>
          <p:xfrm>
            <a:off x="2144" y="846"/>
            <a:ext cx="1101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Equation" r:id="rId3" imgW="901309" imgH="215806" progId="Equation.DSMT4">
                    <p:embed/>
                  </p:oleObj>
                </mc:Choice>
                <mc:Fallback>
                  <p:oleObj name="Equation" r:id="rId3" imgW="901309" imgH="21580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" y="846"/>
                          <a:ext cx="1101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5943600" y="2749550"/>
            <a:ext cx="14092768" cy="908050"/>
            <a:chOff x="1134" y="1160"/>
            <a:chExt cx="3329" cy="286"/>
          </a:xfrm>
        </p:grpSpPr>
        <p:sp>
          <p:nvSpPr>
            <p:cNvPr id="4" name="Text Box 10"/>
            <p:cNvSpPr txBox="1">
              <a:spLocks noChangeArrowheads="1"/>
            </p:cNvSpPr>
            <p:nvPr/>
          </p:nvSpPr>
          <p:spPr bwMode="auto">
            <a:xfrm>
              <a:off x="1134" y="1204"/>
              <a:ext cx="172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b) G </a:t>
              </a:r>
              <a:r>
                <a:rPr lang="en-US" sz="4400" kern="0" dirty="0" err="1">
                  <a:latin typeface="Arial" panose="020B0604020202020204" pitchFamily="34" charset="0"/>
                  <a:cs typeface="Arial" pitchFamily="34" charset="0"/>
                </a:rPr>
                <a:t>là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>
                  <a:latin typeface="Arial" panose="020B0604020202020204" pitchFamily="34" charset="0"/>
                  <a:cs typeface="Arial" pitchFamily="34" charset="0"/>
                </a:rPr>
                <a:t>trọng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>
                  <a:latin typeface="Arial" panose="020B0604020202020204" pitchFamily="34" charset="0"/>
                  <a:cs typeface="Arial" pitchFamily="34" charset="0"/>
                </a:rPr>
                <a:t>tâm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>
                  <a:latin typeface="Arial" panose="020B0604020202020204" pitchFamily="34" charset="0"/>
                  <a:cs typeface="Arial" pitchFamily="34" charset="0"/>
                </a:rPr>
                <a:t>của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l-GR" sz="4400" kern="0" dirty="0">
                  <a:latin typeface="Arial" panose="020B0604020202020204" pitchFamily="34" charset="0"/>
                  <a:cs typeface="Arial" pitchFamily="34" charset="0"/>
                </a:rPr>
                <a:t>Δ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ABC</a:t>
              </a:r>
            </a:p>
          </p:txBody>
        </p:sp>
        <p:graphicFrame>
          <p:nvGraphicFramePr>
            <p:cNvPr id="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6537706"/>
                </p:ext>
              </p:extLst>
            </p:nvPr>
          </p:nvGraphicFramePr>
          <p:xfrm>
            <a:off x="2803" y="1160"/>
            <a:ext cx="1660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Equation" r:id="rId5" imgW="1358310" imgH="215806" progId="Equation.DSMT4">
                    <p:embed/>
                  </p:oleObj>
                </mc:Choice>
                <mc:Fallback>
                  <p:oleObj name="Equation" r:id="rId5" imgW="1358310" imgH="21580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3" y="1160"/>
                          <a:ext cx="1660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088587" y="3475001"/>
            <a:ext cx="5486400" cy="109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5700" b="1" u="sng" dirty="0" err="1">
                <a:solidFill>
                  <a:srgbClr val="FF0000"/>
                </a:solidFill>
                <a:latin typeface="Times New Roman" pitchFamily="18" charset="0"/>
              </a:rPr>
              <a:t>Chứng</a:t>
            </a:r>
            <a:r>
              <a:rPr lang="en-US" sz="5700" b="1" u="sng" dirty="0">
                <a:solidFill>
                  <a:srgbClr val="FF0000"/>
                </a:solidFill>
                <a:latin typeface="Times New Roman" pitchFamily="18" charset="0"/>
              </a:rPr>
              <a:t> minh: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16662400" y="6324600"/>
            <a:ext cx="6299200" cy="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5849600" y="5791200"/>
            <a:ext cx="1016000" cy="80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2961600" y="5791200"/>
            <a:ext cx="1016000" cy="80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9507200" y="5486400"/>
            <a:ext cx="1016000" cy="80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>
            <a:off x="16628533" y="6324600"/>
            <a:ext cx="3251200" cy="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19913600" y="6324600"/>
            <a:ext cx="3048000" cy="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19710400" y="6248400"/>
            <a:ext cx="203200" cy="1524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/>
          <a:lstStyle/>
          <a:p>
            <a:endParaRPr lang="en-US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812800" y="4572000"/>
            <a:ext cx="9144000" cy="8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a) I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là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trung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điểm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của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AB</a:t>
            </a:r>
          </a:p>
        </p:txBody>
      </p:sp>
      <p:graphicFrame>
        <p:nvGraphicFramePr>
          <p:cNvPr id="1333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012648"/>
              </p:ext>
            </p:extLst>
          </p:nvPr>
        </p:nvGraphicFramePr>
        <p:xfrm>
          <a:off x="10919096" y="4572000"/>
          <a:ext cx="4320904" cy="83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901309" imgH="215806" progId="Equation.DSMT4">
                  <p:embed/>
                </p:oleObj>
              </mc:Choice>
              <mc:Fallback>
                <p:oleObj name="Equation" r:id="rId7" imgW="901309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9096" y="4572000"/>
                        <a:ext cx="4320904" cy="835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264698"/>
              </p:ext>
            </p:extLst>
          </p:nvPr>
        </p:nvGraphicFramePr>
        <p:xfrm>
          <a:off x="7359067" y="4572000"/>
          <a:ext cx="3613733" cy="83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8" imgW="787058" imgH="215806" progId="Equation.DSMT4">
                  <p:embed/>
                </p:oleObj>
              </mc:Choice>
              <mc:Fallback>
                <p:oleObj name="Equation" r:id="rId8" imgW="787058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067" y="4572000"/>
                        <a:ext cx="3613733" cy="835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7157444"/>
            <a:ext cx="7721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9" name="AutoShape 27"/>
          <p:cNvSpPr>
            <a:spLocks noChangeArrowheads="1"/>
          </p:cNvSpPr>
          <p:nvPr/>
        </p:nvSpPr>
        <p:spPr bwMode="auto">
          <a:xfrm>
            <a:off x="16662400" y="8223250"/>
            <a:ext cx="5689600" cy="2133600"/>
          </a:xfrm>
          <a:prstGeom prst="triangle">
            <a:avLst>
              <a:gd name="adj" fmla="val 32218"/>
            </a:avLst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18491200" y="8248650"/>
            <a:ext cx="1016000" cy="2133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18829867" y="8985250"/>
            <a:ext cx="1016000" cy="2133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13343" name="Oval 31"/>
          <p:cNvSpPr>
            <a:spLocks noChangeArrowheads="1"/>
          </p:cNvSpPr>
          <p:nvPr/>
        </p:nvSpPr>
        <p:spPr bwMode="auto">
          <a:xfrm>
            <a:off x="19066933" y="9569450"/>
            <a:ext cx="203200" cy="1524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V="1">
            <a:off x="16696267" y="9645650"/>
            <a:ext cx="2438400" cy="711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V="1">
            <a:off x="19879733" y="10407650"/>
            <a:ext cx="2438400" cy="711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16662400" y="10382250"/>
            <a:ext cx="3251200" cy="762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19134667" y="9620250"/>
            <a:ext cx="3251200" cy="762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V="1">
            <a:off x="19270133" y="10077450"/>
            <a:ext cx="1354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grpSp>
        <p:nvGrpSpPr>
          <p:cNvPr id="13352" name="Group 40"/>
          <p:cNvGrpSpPr>
            <a:grpSpLocks/>
          </p:cNvGrpSpPr>
          <p:nvPr/>
        </p:nvGrpSpPr>
        <p:grpSpPr bwMode="auto">
          <a:xfrm>
            <a:off x="18491200" y="10255250"/>
            <a:ext cx="67733" cy="152400"/>
            <a:chOff x="4368" y="3464"/>
            <a:chExt cx="16" cy="48"/>
          </a:xfrm>
        </p:grpSpPr>
        <p:sp>
          <p:nvSpPr>
            <p:cNvPr id="6" name="Line 38"/>
            <p:cNvSpPr>
              <a:spLocks noChangeShapeType="1"/>
            </p:cNvSpPr>
            <p:nvPr/>
          </p:nvSpPr>
          <p:spPr bwMode="auto">
            <a:xfrm>
              <a:off x="4368" y="346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39"/>
            <p:cNvSpPr>
              <a:spLocks noChangeShapeType="1"/>
            </p:cNvSpPr>
            <p:nvPr/>
          </p:nvSpPr>
          <p:spPr bwMode="auto">
            <a:xfrm>
              <a:off x="4384" y="346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53" name="Group 41"/>
          <p:cNvGrpSpPr>
            <a:grpSpLocks/>
          </p:cNvGrpSpPr>
          <p:nvPr/>
        </p:nvGrpSpPr>
        <p:grpSpPr bwMode="auto">
          <a:xfrm>
            <a:off x="20523200" y="10280650"/>
            <a:ext cx="67733" cy="152400"/>
            <a:chOff x="4368" y="3464"/>
            <a:chExt cx="16" cy="48"/>
          </a:xfrm>
        </p:grpSpPr>
        <p:sp>
          <p:nvSpPr>
            <p:cNvPr id="8" name="Line 42"/>
            <p:cNvSpPr>
              <a:spLocks noChangeShapeType="1"/>
            </p:cNvSpPr>
            <p:nvPr/>
          </p:nvSpPr>
          <p:spPr bwMode="auto">
            <a:xfrm>
              <a:off x="4368" y="346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43"/>
            <p:cNvSpPr>
              <a:spLocks noChangeShapeType="1"/>
            </p:cNvSpPr>
            <p:nvPr/>
          </p:nvSpPr>
          <p:spPr bwMode="auto">
            <a:xfrm>
              <a:off x="4384" y="346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56" name="Line 44"/>
          <p:cNvSpPr>
            <a:spLocks noChangeShapeType="1"/>
          </p:cNvSpPr>
          <p:nvPr/>
        </p:nvSpPr>
        <p:spPr bwMode="auto">
          <a:xfrm flipV="1">
            <a:off x="19541067" y="10636250"/>
            <a:ext cx="1354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17915467" y="7537450"/>
            <a:ext cx="1016000" cy="72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15883467" y="9975850"/>
            <a:ext cx="1016000" cy="72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 b="1">
                <a:solidFill>
                  <a:srgbClr val="0000FF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18897600" y="10210800"/>
            <a:ext cx="1016000" cy="72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 b="1">
                <a:solidFill>
                  <a:srgbClr val="0000FF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22352000" y="9925050"/>
            <a:ext cx="1016000" cy="72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 b="1">
                <a:solidFill>
                  <a:srgbClr val="0000FF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19304000" y="11144250"/>
            <a:ext cx="1016000" cy="72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 b="1">
                <a:solidFill>
                  <a:srgbClr val="0000FF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18288000" y="9163050"/>
            <a:ext cx="1016000" cy="72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 b="1">
                <a:solidFill>
                  <a:srgbClr val="0000FF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 flipH="1">
            <a:off x="16662400" y="9626600"/>
            <a:ext cx="2438400" cy="76200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>
            <a:off x="19100800" y="9601200"/>
            <a:ext cx="3251200" cy="76200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>
            <a:off x="19202400" y="9747250"/>
            <a:ext cx="609600" cy="137160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13366" name="Line 54"/>
          <p:cNvSpPr>
            <a:spLocks noChangeShapeType="1"/>
          </p:cNvSpPr>
          <p:nvPr/>
        </p:nvSpPr>
        <p:spPr bwMode="auto">
          <a:xfrm flipH="1" flipV="1">
            <a:off x="18525067" y="8248650"/>
            <a:ext cx="575733" cy="13716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13368" name="Rectangle 56"/>
          <p:cNvSpPr>
            <a:spLocks noChangeArrowheads="1"/>
          </p:cNvSpPr>
          <p:nvPr/>
        </p:nvSpPr>
        <p:spPr bwMode="auto">
          <a:xfrm>
            <a:off x="812800" y="5486400"/>
            <a:ext cx="14427200" cy="157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 algn="just"/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b)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Giả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sử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G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là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trọng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tâm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l-GR" sz="4400" kern="0" dirty="0">
                <a:latin typeface="Arial" panose="020B0604020202020204" pitchFamily="34" charset="0"/>
                <a:cs typeface="Arial" pitchFamily="34" charset="0"/>
              </a:rPr>
              <a:t>Δ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ABC.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Gọi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I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là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trung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điểm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BC. 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Có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GA=2GI.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Lấy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D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đối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xứng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với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G qua I.</a:t>
            </a:r>
          </a:p>
        </p:txBody>
      </p:sp>
      <p:sp>
        <p:nvSpPr>
          <p:cNvPr id="13369" name="Rectangle 57"/>
          <p:cNvSpPr>
            <a:spLocks noChangeArrowheads="1"/>
          </p:cNvSpPr>
          <p:nvPr/>
        </p:nvSpPr>
        <p:spPr bwMode="auto">
          <a:xfrm>
            <a:off x="609600" y="6718599"/>
            <a:ext cx="14427200" cy="109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5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Khi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đó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, GBDC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là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hình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bình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hành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và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G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là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trung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điểm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AD.</a:t>
            </a:r>
          </a:p>
        </p:txBody>
      </p:sp>
      <p:graphicFrame>
        <p:nvGraphicFramePr>
          <p:cNvPr id="1337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42707"/>
              </p:ext>
            </p:extLst>
          </p:nvPr>
        </p:nvGraphicFramePr>
        <p:xfrm>
          <a:off x="1572066" y="7893431"/>
          <a:ext cx="11290299" cy="83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1" imgW="2183452" imgH="215806" progId="Equation.DSMT4">
                  <p:embed/>
                </p:oleObj>
              </mc:Choice>
              <mc:Fallback>
                <p:oleObj name="Equation" r:id="rId11" imgW="2183452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066" y="7893431"/>
                        <a:ext cx="11290299" cy="835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1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242956"/>
              </p:ext>
            </p:extLst>
          </p:nvPr>
        </p:nvGraphicFramePr>
        <p:xfrm>
          <a:off x="1528936" y="8691857"/>
          <a:ext cx="6959600" cy="83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3" imgW="1345616" imgH="215806" progId="Equation.DSMT4">
                  <p:embed/>
                </p:oleObj>
              </mc:Choice>
              <mc:Fallback>
                <p:oleObj name="Equation" r:id="rId13" imgW="1345616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936" y="8691857"/>
                        <a:ext cx="6959600" cy="835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74" name="Group 62"/>
          <p:cNvGrpSpPr>
            <a:grpSpLocks/>
          </p:cNvGrpSpPr>
          <p:nvPr/>
        </p:nvGrpSpPr>
        <p:grpSpPr bwMode="auto">
          <a:xfrm>
            <a:off x="756455" y="9514183"/>
            <a:ext cx="14483545" cy="1498600"/>
            <a:chOff x="192" y="3152"/>
            <a:chExt cx="3312" cy="472"/>
          </a:xfrm>
        </p:grpSpPr>
        <p:sp>
          <p:nvSpPr>
            <p:cNvPr id="10" name="Rectangle 60"/>
            <p:cNvSpPr>
              <a:spLocks noChangeArrowheads="1"/>
            </p:cNvSpPr>
            <p:nvPr/>
          </p:nvSpPr>
          <p:spPr bwMode="auto">
            <a:xfrm>
              <a:off x="192" y="3168"/>
              <a:ext cx="3312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4400" kern="0" dirty="0" err="1">
                  <a:latin typeface="Arial" panose="020B0604020202020204" pitchFamily="34" charset="0"/>
                  <a:cs typeface="Arial" pitchFamily="34" charset="0"/>
                </a:rPr>
                <a:t>Ngược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>
                  <a:latin typeface="Arial" panose="020B0604020202020204" pitchFamily="34" charset="0"/>
                  <a:cs typeface="Arial" pitchFamily="34" charset="0"/>
                </a:rPr>
                <a:t>lai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, </a:t>
              </a:r>
              <a:r>
                <a:rPr lang="en-US" sz="4400" kern="0" dirty="0" err="1" smtClean="0">
                  <a:latin typeface="Arial" panose="020B0604020202020204" pitchFamily="34" charset="0"/>
                  <a:cs typeface="Arial" pitchFamily="34" charset="0"/>
                </a:rPr>
                <a:t>nếu</a:t>
              </a:r>
              <a:r>
                <a:rPr lang="en-US" sz="4400" kern="0" dirty="0" smtClean="0">
                  <a:latin typeface="Arial" panose="020B0604020202020204" pitchFamily="34" charset="0"/>
                  <a:cs typeface="Arial" pitchFamily="34" charset="0"/>
                </a:rPr>
                <a:t>                                </a:t>
              </a:r>
              <a:r>
                <a:rPr lang="en-US" sz="4400" kern="0" dirty="0" err="1" smtClean="0">
                  <a:latin typeface="Arial" panose="020B0604020202020204" pitchFamily="34" charset="0"/>
                  <a:cs typeface="Arial" pitchFamily="34" charset="0"/>
                </a:rPr>
                <a:t>thì</a:t>
              </a:r>
              <a:r>
                <a:rPr lang="en-US" sz="4400" kern="0" dirty="0" smtClean="0">
                  <a:latin typeface="Arial" panose="020B0604020202020204" pitchFamily="34" charset="0"/>
                  <a:cs typeface="Arial" pitchFamily="34" charset="0"/>
                </a:rPr>
                <a:t> ta </a:t>
              </a:r>
              <a:r>
                <a:rPr lang="en-US" sz="4400" kern="0" dirty="0" err="1" smtClean="0">
                  <a:latin typeface="Arial" panose="020B0604020202020204" pitchFamily="34" charset="0"/>
                  <a:cs typeface="Arial" pitchFamily="34" charset="0"/>
                </a:rPr>
                <a:t>vẽ</a:t>
              </a:r>
              <a:r>
                <a:rPr lang="en-US" sz="4400" kern="0" dirty="0" smtClean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 smtClean="0">
                  <a:latin typeface="Arial" panose="020B0604020202020204" pitchFamily="34" charset="0"/>
                  <a:cs typeface="Arial" pitchFamily="34" charset="0"/>
                </a:rPr>
                <a:t>hình</a:t>
              </a:r>
              <a:r>
                <a:rPr lang="en-US" sz="4400" kern="0" dirty="0" smtClean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 smtClean="0">
                  <a:latin typeface="Arial" panose="020B0604020202020204" pitchFamily="34" charset="0"/>
                  <a:cs typeface="Arial" pitchFamily="34" charset="0"/>
                </a:rPr>
                <a:t>bình</a:t>
              </a:r>
              <a:r>
                <a:rPr lang="en-US" sz="4400" kern="0" dirty="0" smtClean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 smtClean="0">
                  <a:latin typeface="Arial" panose="020B0604020202020204" pitchFamily="34" charset="0"/>
                  <a:cs typeface="Arial" pitchFamily="34" charset="0"/>
                </a:rPr>
                <a:t>hành</a:t>
              </a:r>
              <a:r>
                <a:rPr lang="en-US" sz="4400" kern="0" dirty="0" smtClean="0">
                  <a:latin typeface="Arial" panose="020B0604020202020204" pitchFamily="34" charset="0"/>
                  <a:cs typeface="Arial" pitchFamily="34" charset="0"/>
                </a:rPr>
                <a:t> BGCD </a:t>
              </a:r>
              <a:r>
                <a:rPr lang="en-US" sz="4400" kern="0" dirty="0" err="1" smtClean="0">
                  <a:latin typeface="Arial" panose="020B0604020202020204" pitchFamily="34" charset="0"/>
                  <a:cs typeface="Arial" pitchFamily="34" charset="0"/>
                </a:rPr>
                <a:t>có</a:t>
              </a:r>
              <a:r>
                <a:rPr lang="en-US" sz="4400" kern="0" dirty="0" smtClean="0">
                  <a:latin typeface="Arial" panose="020B0604020202020204" pitchFamily="34" charset="0"/>
                  <a:cs typeface="Arial" pitchFamily="34" charset="0"/>
                </a:rPr>
                <a:t> I </a:t>
              </a:r>
              <a:r>
                <a:rPr lang="en-US" sz="4400" kern="0" dirty="0" err="1" smtClean="0">
                  <a:latin typeface="Arial" panose="020B0604020202020204" pitchFamily="34" charset="0"/>
                  <a:cs typeface="Arial" pitchFamily="34" charset="0"/>
                </a:rPr>
                <a:t>là</a:t>
              </a:r>
              <a:r>
                <a:rPr lang="en-US" sz="4400" kern="0" dirty="0" smtClean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 smtClean="0">
                  <a:latin typeface="Arial" panose="020B0604020202020204" pitchFamily="34" charset="0"/>
                  <a:cs typeface="Arial" pitchFamily="34" charset="0"/>
                </a:rPr>
                <a:t>giao</a:t>
              </a:r>
              <a:r>
                <a:rPr lang="en-US" sz="4400" kern="0" dirty="0" smtClean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 smtClean="0">
                  <a:latin typeface="Arial" panose="020B0604020202020204" pitchFamily="34" charset="0"/>
                  <a:cs typeface="Arial" pitchFamily="34" charset="0"/>
                </a:rPr>
                <a:t>điểm</a:t>
              </a:r>
              <a:r>
                <a:rPr lang="en-US" sz="4400" kern="0" dirty="0" smtClean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 smtClean="0">
                  <a:latin typeface="Arial" panose="020B0604020202020204" pitchFamily="34" charset="0"/>
                  <a:cs typeface="Arial" pitchFamily="34" charset="0"/>
                </a:rPr>
                <a:t>hai</a:t>
              </a:r>
              <a:r>
                <a:rPr lang="en-US" sz="4400" kern="0" dirty="0" smtClean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 smtClean="0">
                  <a:latin typeface="Arial" panose="020B0604020202020204" pitchFamily="34" charset="0"/>
                  <a:cs typeface="Arial" pitchFamily="34" charset="0"/>
                </a:rPr>
                <a:t>đường</a:t>
              </a:r>
              <a:r>
                <a:rPr lang="en-US" sz="4400" kern="0" dirty="0" smtClean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 smtClean="0">
                  <a:latin typeface="Arial" panose="020B0604020202020204" pitchFamily="34" charset="0"/>
                  <a:cs typeface="Arial" pitchFamily="34" charset="0"/>
                </a:rPr>
                <a:t>chéo</a:t>
              </a:r>
              <a:r>
                <a:rPr lang="en-US" sz="4400" kern="0" dirty="0" smtClean="0">
                  <a:latin typeface="Arial" panose="020B0604020202020204" pitchFamily="34" charset="0"/>
                  <a:cs typeface="Arial" pitchFamily="34" charset="0"/>
                </a:rPr>
                <a:t>.</a:t>
              </a:r>
              <a:endParaRPr lang="en-US" sz="4400" kern="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graphicFrame>
          <p:nvGraphicFramePr>
            <p:cNvPr id="11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8683828"/>
                </p:ext>
              </p:extLst>
            </p:nvPr>
          </p:nvGraphicFramePr>
          <p:xfrm>
            <a:off x="1093" y="3152"/>
            <a:ext cx="1026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name="Equation" r:id="rId15" imgW="1155199" imgH="215806" progId="Equation.DSMT4">
                    <p:embed/>
                  </p:oleObj>
                </mc:Choice>
                <mc:Fallback>
                  <p:oleObj name="Equation" r:id="rId15" imgW="1155199" imgH="21580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" y="3152"/>
                          <a:ext cx="1026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Group 26"/>
          <p:cNvGrpSpPr/>
          <p:nvPr/>
        </p:nvGrpSpPr>
        <p:grpSpPr>
          <a:xfrm>
            <a:off x="598411" y="1444942"/>
            <a:ext cx="12114292" cy="907192"/>
            <a:chOff x="7459670" y="7543799"/>
            <a:chExt cx="20011305" cy="907311"/>
          </a:xfrm>
        </p:grpSpPr>
        <p:sp>
          <p:nvSpPr>
            <p:cNvPr id="56" name="TextBox 55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 DỤNG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60" name="Round Same Side Corner Rectangle 5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7720738" y="7640053"/>
                  <a:ext cx="88494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</p:grpSp>
      </p:grpSp>
      <p:sp>
        <p:nvSpPr>
          <p:cNvPr id="12" name="TextBox 11"/>
          <p:cNvSpPr txBox="1"/>
          <p:nvPr/>
        </p:nvSpPr>
        <p:spPr>
          <a:xfrm>
            <a:off x="812800" y="10971848"/>
            <a:ext cx="993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Khi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đó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                    ,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suy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ra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   </a:t>
            </a:r>
            <a:endParaRPr lang="en-US" sz="4400" kern="0" dirty="0"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111519"/>
              </p:ext>
            </p:extLst>
          </p:nvPr>
        </p:nvGraphicFramePr>
        <p:xfrm>
          <a:off x="2654300" y="10858355"/>
          <a:ext cx="3124200" cy="819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7" imgW="977760" imgH="215640" progId="Equation.DSMT4">
                  <p:embed/>
                </p:oleObj>
              </mc:Choice>
              <mc:Fallback>
                <p:oleObj name="Equation" r:id="rId17" imgW="9777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54300" y="10858355"/>
                        <a:ext cx="3124200" cy="819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824898"/>
              </p:ext>
            </p:extLst>
          </p:nvPr>
        </p:nvGraphicFramePr>
        <p:xfrm>
          <a:off x="7620000" y="10822126"/>
          <a:ext cx="29718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19" imgW="825480" imgH="215640" progId="Equation.DSMT4">
                  <p:embed/>
                </p:oleObj>
              </mc:Choice>
              <mc:Fallback>
                <p:oleObj name="Equation" r:id="rId19" imgW="825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20000" y="10822126"/>
                        <a:ext cx="2971800" cy="91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715896" y="10971848"/>
            <a:ext cx="5641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nên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G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là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trung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điểm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2801" y="11844290"/>
            <a:ext cx="513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của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đoạn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thẳng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AD. </a:t>
            </a:r>
            <a:endParaRPr lang="en-US" sz="4400" kern="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9654" y="11898044"/>
            <a:ext cx="17579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Do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đó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ba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điểm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A, G, I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thẳng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hàng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, GA=2GI,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điểm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G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nằm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giữa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A </a:t>
            </a:r>
            <a:r>
              <a:rPr lang="en-US" sz="4400" kern="0" dirty="0" err="1" smtClean="0">
                <a:latin typeface="Arial" panose="020B0604020202020204" pitchFamily="34" charset="0"/>
                <a:cs typeface="Arial" pitchFamily="34" charset="0"/>
              </a:rPr>
              <a:t>và</a:t>
            </a: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I.  </a:t>
            </a:r>
            <a:endParaRPr lang="en-US" sz="4400" kern="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8586" y="12752137"/>
            <a:ext cx="11332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Vậy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G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là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trọng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tâm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của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l-GR" sz="4400" kern="0" dirty="0">
                <a:latin typeface="Arial" panose="020B0604020202020204" pitchFamily="34" charset="0"/>
                <a:cs typeface="Arial" pitchFamily="34" charset="0"/>
              </a:rPr>
              <a:t>Δ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ABC</a:t>
            </a:r>
            <a:r>
              <a:rPr lang="en-US" sz="4000" kern="0" dirty="0" smtClean="0">
                <a:latin typeface="Arial" panose="020B0604020202020204" pitchFamily="34" charset="0"/>
                <a:cs typeface="Arial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2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5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0" dur="5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5" dur="5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/>
      <p:bldP spid="13326" grpId="0" animBg="1"/>
      <p:bldP spid="13328" grpId="0"/>
      <p:bldP spid="13329" grpId="0"/>
      <p:bldP spid="13330" grpId="0"/>
      <p:bldP spid="13331" grpId="0" animBg="1"/>
      <p:bldP spid="13332" grpId="0" animBg="1"/>
      <p:bldP spid="13333" grpId="0" animBg="1"/>
      <p:bldP spid="13335" grpId="0"/>
      <p:bldP spid="13339" grpId="0" animBg="1"/>
      <p:bldP spid="13340" grpId="0" animBg="1"/>
      <p:bldP spid="13342" grpId="0" animBg="1"/>
      <p:bldP spid="13343" grpId="0" animBg="1"/>
      <p:bldP spid="13344" grpId="0" animBg="1"/>
      <p:bldP spid="13345" grpId="0" animBg="1"/>
      <p:bldP spid="13346" grpId="0" animBg="1"/>
      <p:bldP spid="13347" grpId="0" animBg="1"/>
      <p:bldP spid="13348" grpId="0" animBg="1"/>
      <p:bldP spid="13356" grpId="0" animBg="1"/>
      <p:bldP spid="13357" grpId="0"/>
      <p:bldP spid="13358" grpId="0"/>
      <p:bldP spid="13359" grpId="0"/>
      <p:bldP spid="13360" grpId="0"/>
      <p:bldP spid="13361" grpId="0"/>
      <p:bldP spid="13362" grpId="0"/>
      <p:bldP spid="13363" grpId="0" animBg="1"/>
      <p:bldP spid="13364" grpId="0" animBg="1"/>
      <p:bldP spid="13365" grpId="0" animBg="1"/>
      <p:bldP spid="13366" grpId="0" animBg="1"/>
      <p:bldP spid="13368" grpId="0"/>
      <p:bldP spid="13369" grpId="0"/>
      <p:bldP spid="12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9653093" y="1870535"/>
            <a:ext cx="391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CỦNG CỐ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4210418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</a:rPr>
              <a:t> 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1371599" y="3910507"/>
            <a:ext cx="190500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+)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vectơ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ngược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hướng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599" y="4716959"/>
            <a:ext cx="1836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+)</a:t>
            </a:r>
            <a:r>
              <a:rPr lang="en-US" dirty="0" smtClean="0"/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vec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tơ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ngược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56892"/>
              </p:ext>
            </p:extLst>
          </p:nvPr>
        </p:nvGraphicFramePr>
        <p:xfrm>
          <a:off x="11125200" y="4595138"/>
          <a:ext cx="533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914400" imgH="1371600" progId="Equation.DSMT4">
                  <p:embed/>
                </p:oleObj>
              </mc:Choice>
              <mc:Fallback>
                <p:oleObj name="Equation" r:id="rId4" imgW="9144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25200" y="4595138"/>
                        <a:ext cx="5334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9"/>
          <p:cNvSpPr>
            <a:spLocks noChangeArrowheads="1"/>
          </p:cNvSpPr>
          <p:nvPr/>
        </p:nvSpPr>
        <p:spPr bwMode="auto">
          <a:xfrm>
            <a:off x="1249678" y="5904378"/>
            <a:ext cx="6908800" cy="8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+)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tắc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trừ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570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5445760" y="5904378"/>
            <a:ext cx="15646400" cy="8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A, B, C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tùy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ý ta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luôn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932177"/>
              </p:ext>
            </p:extLst>
          </p:nvPr>
        </p:nvGraphicFramePr>
        <p:xfrm>
          <a:off x="7242366" y="7918124"/>
          <a:ext cx="56467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952087" imgH="215806" progId="Equation.DSMT4">
                  <p:embed/>
                </p:oleObj>
              </mc:Choice>
              <mc:Fallback>
                <p:oleObj name="Equation" r:id="rId6" imgW="952087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2366" y="7918124"/>
                        <a:ext cx="5646737" cy="955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1210488" y="8921749"/>
            <a:ext cx="6908800" cy="8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+)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tắc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570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1" name="Text Box 6"/>
          <p:cNvSpPr txBox="1">
            <a:spLocks noChangeArrowheads="1"/>
          </p:cNvSpPr>
          <p:nvPr/>
        </p:nvSpPr>
        <p:spPr bwMode="auto">
          <a:xfrm>
            <a:off x="7447013" y="9050344"/>
            <a:ext cx="6899171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I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là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trung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điểm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của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AB</a:t>
            </a:r>
          </a:p>
        </p:txBody>
      </p:sp>
      <p:graphicFrame>
        <p:nvGraphicFramePr>
          <p:cNvPr id="8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798735"/>
              </p:ext>
            </p:extLst>
          </p:nvPr>
        </p:nvGraphicFramePr>
        <p:xfrm>
          <a:off x="13268960" y="8908719"/>
          <a:ext cx="3516661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901309" imgH="215806" progId="Equation.DSMT4">
                  <p:embed/>
                </p:oleObj>
              </mc:Choice>
              <mc:Fallback>
                <p:oleObj name="Equation" r:id="rId8" imgW="901309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8960" y="8908719"/>
                        <a:ext cx="3516661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9"/>
          <p:cNvSpPr>
            <a:spLocks noChangeArrowheads="1"/>
          </p:cNvSpPr>
          <p:nvPr/>
        </p:nvSpPr>
        <p:spPr bwMode="auto">
          <a:xfrm>
            <a:off x="1249677" y="10217150"/>
            <a:ext cx="8656323" cy="8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7709" tIns="108855" rIns="217709" bIns="108855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+)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tắc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trọng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570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84" name="Group 12"/>
          <p:cNvGrpSpPr>
            <a:grpSpLocks/>
          </p:cNvGrpSpPr>
          <p:nvPr/>
        </p:nvGrpSpPr>
        <p:grpSpPr bwMode="auto">
          <a:xfrm>
            <a:off x="9601200" y="10248900"/>
            <a:ext cx="13648268" cy="876300"/>
            <a:chOff x="1134" y="1170"/>
            <a:chExt cx="3224" cy="276"/>
          </a:xfrm>
        </p:grpSpPr>
        <p:sp>
          <p:nvSpPr>
            <p:cNvPr id="85" name="Text Box 10"/>
            <p:cNvSpPr txBox="1">
              <a:spLocks noChangeArrowheads="1"/>
            </p:cNvSpPr>
            <p:nvPr/>
          </p:nvSpPr>
          <p:spPr bwMode="auto">
            <a:xfrm>
              <a:off x="1134" y="1204"/>
              <a:ext cx="172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kern="0" dirty="0" smtClean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G </a:t>
              </a:r>
              <a:r>
                <a:rPr lang="en-US" sz="4400" kern="0" dirty="0" err="1">
                  <a:latin typeface="Arial" panose="020B0604020202020204" pitchFamily="34" charset="0"/>
                  <a:cs typeface="Arial" pitchFamily="34" charset="0"/>
                </a:rPr>
                <a:t>là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>
                  <a:latin typeface="Arial" panose="020B0604020202020204" pitchFamily="34" charset="0"/>
                  <a:cs typeface="Arial" pitchFamily="34" charset="0"/>
                </a:rPr>
                <a:t>trọng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>
                  <a:latin typeface="Arial" panose="020B0604020202020204" pitchFamily="34" charset="0"/>
                  <a:cs typeface="Arial" pitchFamily="34" charset="0"/>
                </a:rPr>
                <a:t>tâm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>
                  <a:latin typeface="Arial" panose="020B0604020202020204" pitchFamily="34" charset="0"/>
                  <a:cs typeface="Arial" pitchFamily="34" charset="0"/>
                </a:rPr>
                <a:t>của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l-GR" sz="4400" kern="0" dirty="0">
                  <a:latin typeface="Arial" panose="020B0604020202020204" pitchFamily="34" charset="0"/>
                  <a:cs typeface="Arial" pitchFamily="34" charset="0"/>
                </a:rPr>
                <a:t>Δ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ABC</a:t>
              </a:r>
            </a:p>
          </p:txBody>
        </p:sp>
        <p:graphicFrame>
          <p:nvGraphicFramePr>
            <p:cNvPr id="86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859618"/>
                </p:ext>
              </p:extLst>
            </p:nvPr>
          </p:nvGraphicFramePr>
          <p:xfrm>
            <a:off x="2698" y="1170"/>
            <a:ext cx="1660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Equation" r:id="rId10" imgW="1358310" imgH="215806" progId="Equation.DSMT4">
                    <p:embed/>
                  </p:oleObj>
                </mc:Choice>
                <mc:Fallback>
                  <p:oleObj name="Equation" r:id="rId10" imgW="1358310" imgH="21580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" y="1170"/>
                          <a:ext cx="1660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707170"/>
              </p:ext>
            </p:extLst>
          </p:nvPr>
        </p:nvGraphicFramePr>
        <p:xfrm>
          <a:off x="7242366" y="6796841"/>
          <a:ext cx="5715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2" imgW="964781" imgH="215806" progId="Equation.DSMT4">
                  <p:embed/>
                </p:oleObj>
              </mc:Choice>
              <mc:Fallback>
                <p:oleObj name="Equation" r:id="rId12" imgW="964781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2366" y="6796841"/>
                        <a:ext cx="5715000" cy="955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13589000" y="6827801"/>
            <a:ext cx="6908800" cy="109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5700" i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5700" i="1" dirty="0" err="1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sz="57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700" i="1" dirty="0" err="1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sz="57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700" i="1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sz="57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700" i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5700" i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13512800" y="7772400"/>
            <a:ext cx="6908800" cy="109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5700" i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5700" i="1" dirty="0" err="1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sz="57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700" i="1" dirty="0" err="1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sz="57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700" i="1" dirty="0" err="1">
                <a:solidFill>
                  <a:srgbClr val="0000FF"/>
                </a:solidFill>
                <a:latin typeface="Times New Roman" pitchFamily="18" charset="0"/>
              </a:rPr>
              <a:t>trừ</a:t>
            </a:r>
            <a:r>
              <a:rPr lang="en-US" sz="5700" i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787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0"/>
      <p:bldP spid="2" grpId="0"/>
      <p:bldP spid="78" grpId="0"/>
      <p:bldP spid="79" grpId="0"/>
      <p:bldP spid="80" grpId="0"/>
      <p:bldP spid="81" grpId="0"/>
      <p:bldP spid="83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HAI VECT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533400" y="5943600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ĐỊNH NGHĨA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5F288C5-516F-43B6-9063-DC25D5181539}"/>
                  </a:ext>
                </a:extLst>
              </p:cNvPr>
              <p:cNvSpPr/>
              <p:nvPr/>
            </p:nvSpPr>
            <p:spPr>
              <a:xfrm>
                <a:off x="533400" y="3124200"/>
                <a:ext cx="14515337" cy="236885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/>
                  <a:t>+) </a:t>
                </a:r>
                <a:r>
                  <a:rPr lang="en-US" sz="4400" dirty="0" err="1"/>
                  <a:t>Nhắc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lại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khái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niệm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hai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vectơ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bằng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nhau</a:t>
                </a:r>
                <a:r>
                  <a:rPr lang="en-US" sz="4400" dirty="0"/>
                  <a:t>?</a:t>
                </a:r>
              </a:p>
              <a:p>
                <a:r>
                  <a:rPr lang="en-US" sz="4400" dirty="0"/>
                  <a:t>+) Cho </a:t>
                </a:r>
                <a:r>
                  <a:rPr lang="en-US" sz="4400" dirty="0" err="1"/>
                  <a:t>hai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vectơ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/>
                  <a:t> . </a:t>
                </a:r>
                <a:r>
                  <a:rPr lang="en-US" sz="4400" dirty="0" err="1"/>
                  <a:t>Từ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điểm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hãy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dựng</a:t>
                </a:r>
                <a:endParaRPr lang="en-US" sz="4400" dirty="0"/>
              </a:p>
              <a:p>
                <a:r>
                  <a:rPr lang="en-US" sz="4400" dirty="0"/>
                  <a:t>     </a:t>
                </a:r>
                <a:r>
                  <a:rPr lang="en-US" sz="4400" dirty="0" err="1"/>
                  <a:t>các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vectơ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m:rPr>
                        <m:nor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dirty="0" smtClean="0"/>
                      <m:t>v</m:t>
                    </m:r>
                    <m:r>
                      <m:rPr>
                        <m:nor/>
                      </m:rPr>
                      <a:rPr lang="en-US" sz="4400" b="0" i="0" dirty="0" smtClean="0"/>
                      <m:t>à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24200"/>
                <a:ext cx="14515337" cy="2368854"/>
              </a:xfrm>
              <a:prstGeom prst="rect">
                <a:avLst/>
              </a:prstGeom>
              <a:blipFill>
                <a:blip r:embed="rId3"/>
                <a:stretch>
                  <a:fillRect l="-1722" t="-5670" b="-927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8F3F369D-F8DD-4F7D-B143-F5BAD7C457DF}"/>
                  </a:ext>
                </a:extLst>
              </p:cNvPr>
              <p:cNvSpPr/>
              <p:nvPr/>
            </p:nvSpPr>
            <p:spPr>
              <a:xfrm>
                <a:off x="636140" y="6782930"/>
                <a:ext cx="14515336" cy="39786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Cho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hai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vectơ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.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Lấy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ym typeface="Wingdings 2" panose="05020102010507070707" pitchFamily="18" charset="2"/>
                  </a:rPr>
                  <a:t>điểm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𝐴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tùy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ý, </a:t>
                </a:r>
              </a:p>
              <a:p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vẽ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m:rPr>
                        <m:nor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/>
                      <m:t>v</m:t>
                    </m:r>
                    <m:r>
                      <m:rPr>
                        <m:nor/>
                      </m:rPr>
                      <a:rPr lang="en-US" sz="4400" dirty="0"/>
                      <m:t>à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4400" dirty="0" err="1"/>
                  <a:t>Vectơ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được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gọi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tổng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vectơ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/>
                  <a:t> . </a:t>
                </a:r>
              </a:p>
              <a:p>
                <a:r>
                  <a:rPr lang="en-US" sz="4400" dirty="0" err="1"/>
                  <a:t>Kí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hiệu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4400" dirty="0" err="1"/>
                  <a:t>Vậy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F3F369D-F8DD-4F7D-B143-F5BAD7C4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40" y="6782930"/>
                <a:ext cx="14515336" cy="3978653"/>
              </a:xfrm>
              <a:prstGeom prst="rect">
                <a:avLst/>
              </a:prstGeom>
              <a:blipFill>
                <a:blip r:embed="rId4"/>
                <a:stretch>
                  <a:fillRect l="-1680" t="-920" b="-644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14782800" y="3059996"/>
            <a:ext cx="1828800" cy="1816804"/>
            <a:chOff x="15544800" y="2678996"/>
            <a:chExt cx="1828800" cy="1816804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15544800" y="2678996"/>
              <a:ext cx="1828800" cy="1816804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5967296" y="2971800"/>
                  <a:ext cx="568104" cy="6617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7296" y="2971800"/>
                  <a:ext cx="568104" cy="6617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8440400" y="2133600"/>
            <a:ext cx="3550963" cy="759632"/>
            <a:chOff x="19202400" y="1752600"/>
            <a:chExt cx="3550963" cy="759632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19202400" y="2438400"/>
              <a:ext cx="3550963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0463096" y="1752600"/>
                  <a:ext cx="555537" cy="7596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63096" y="1752600"/>
                  <a:ext cx="555537" cy="7596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17526000" y="5798403"/>
            <a:ext cx="1260696" cy="830997"/>
            <a:chOff x="19278600" y="4343400"/>
            <a:chExt cx="1260696" cy="830997"/>
          </a:xfrm>
        </p:grpSpPr>
        <p:sp>
          <p:nvSpPr>
            <p:cNvPr id="36" name="Oval 35"/>
            <p:cNvSpPr/>
            <p:nvPr/>
          </p:nvSpPr>
          <p:spPr>
            <a:xfrm flipV="1">
              <a:off x="19613881" y="4343400"/>
              <a:ext cx="45719" cy="80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278600" y="4343400"/>
              <a:ext cx="12606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830800" y="4050596"/>
            <a:ext cx="1828800" cy="1816804"/>
            <a:chOff x="15544800" y="2678996"/>
            <a:chExt cx="1828800" cy="1816804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15544800" y="2678996"/>
              <a:ext cx="1828800" cy="1816804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5967296" y="2971800"/>
                  <a:ext cx="568104" cy="6617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7296" y="2971800"/>
                  <a:ext cx="568104" cy="6617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/>
          <p:cNvSpPr txBox="1"/>
          <p:nvPr/>
        </p:nvSpPr>
        <p:spPr>
          <a:xfrm>
            <a:off x="19070748" y="3250079"/>
            <a:ext cx="126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894704" y="3283803"/>
            <a:ext cx="126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9613837" y="3381294"/>
            <a:ext cx="3550963" cy="759632"/>
            <a:chOff x="19202400" y="1752600"/>
            <a:chExt cx="3550963" cy="759632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19202400" y="2438400"/>
              <a:ext cx="3550963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20463096" y="1752600"/>
                  <a:ext cx="555537" cy="7596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63096" y="1752600"/>
                  <a:ext cx="555537" cy="7596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" name="Straight Arrow Connector 19"/>
          <p:cNvCxnSpPr/>
          <p:nvPr/>
        </p:nvCxnSpPr>
        <p:spPr>
          <a:xfrm flipV="1">
            <a:off x="17861281" y="4067094"/>
            <a:ext cx="5303519" cy="177149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3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01346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0134600"/>
                <a:ext cx="250056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871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/>
                        <m:t>Cho</m:t>
                      </m:r>
                      <m:r>
                        <m:rPr>
                          <m:nor/>
                        </m:rPr>
                        <a:rPr lang="vi-VN" sz="4800"/>
                        <m:t> </m:t>
                      </m:r>
                      <m:r>
                        <m:rPr>
                          <m:nor/>
                        </m:rPr>
                        <a:rPr lang="vi-VN" sz="4800"/>
                        <m:t>ba</m:t>
                      </m:r>
                      <m:r>
                        <m:rPr>
                          <m:nor/>
                        </m:rPr>
                        <a:rPr lang="vi-VN" sz="4800"/>
                        <m:t> đ</m:t>
                      </m:r>
                      <m:r>
                        <m:rPr>
                          <m:nor/>
                        </m:rPr>
                        <a:rPr lang="vi-VN" sz="4800"/>
                        <m:t>i</m:t>
                      </m:r>
                      <m:r>
                        <m:rPr>
                          <m:nor/>
                        </m:rPr>
                        <a:rPr lang="vi-VN" sz="4800"/>
                        <m:t>ể</m:t>
                      </m:r>
                      <m:r>
                        <m:rPr>
                          <m:nor/>
                        </m:rPr>
                        <a:rPr lang="vi-VN" sz="4800"/>
                        <m:t>m</m:t>
                      </m:r>
                      <m:r>
                        <m:rPr>
                          <m:nor/>
                        </m:rPr>
                        <a:rPr lang="vi-VN" sz="4800"/>
                        <m:t> </m:t>
                      </m:r>
                      <m:r>
                        <m:rPr>
                          <m:nor/>
                        </m:rPr>
                        <a:rPr lang="vi-VN" sz="4800"/>
                        <m:t>ph</m:t>
                      </m:r>
                      <m:r>
                        <m:rPr>
                          <m:nor/>
                        </m:rPr>
                        <a:rPr lang="vi-VN" sz="4800"/>
                        <m:t>â</m:t>
                      </m:r>
                      <m:r>
                        <m:rPr>
                          <m:nor/>
                        </m:rPr>
                        <a:rPr lang="vi-VN" sz="4800"/>
                        <m:t>n</m:t>
                      </m:r>
                      <m:r>
                        <m:rPr>
                          <m:nor/>
                        </m:rPr>
                        <a:rPr lang="vi-VN" sz="4800"/>
                        <m:t> </m:t>
                      </m:r>
                      <m:r>
                        <m:rPr>
                          <m:nor/>
                        </m:rPr>
                        <a:rPr lang="vi-VN" sz="4800"/>
                        <m:t>bi</m:t>
                      </m:r>
                      <m:r>
                        <m:rPr>
                          <m:nor/>
                        </m:rPr>
                        <a:rPr lang="vi-VN" sz="4800"/>
                        <m:t>ệ</m:t>
                      </m:r>
                      <m:r>
                        <m:rPr>
                          <m:nor/>
                        </m:rPr>
                        <a:rPr lang="vi-VN" sz="4800"/>
                        <m:t>t</m:t>
                      </m:r>
                      <m:r>
                        <m:rPr>
                          <m:nor/>
                        </m:rPr>
                        <a:rPr lang="vi-VN" sz="4800"/>
                        <m:t> </m:t>
                      </m:r>
                      <m:r>
                        <m:rPr>
                          <m:nor/>
                        </m:rPr>
                        <a:rPr lang="vi-VN" sz="4800"/>
                        <m:t>A</m:t>
                      </m:r>
                      <m:r>
                        <m:rPr>
                          <m:nor/>
                        </m:rPr>
                        <a:rPr lang="vi-VN" sz="4800"/>
                        <m:t>, </m:t>
                      </m:r>
                      <m:r>
                        <m:rPr>
                          <m:nor/>
                        </m:rPr>
                        <a:rPr lang="vi-VN" sz="4800"/>
                        <m:t>B</m:t>
                      </m:r>
                      <m:r>
                        <m:rPr>
                          <m:nor/>
                        </m:rPr>
                        <a:rPr lang="vi-VN" sz="4800"/>
                        <m:t>, </m:t>
                      </m:r>
                      <m:r>
                        <m:rPr>
                          <m:nor/>
                        </m:rPr>
                        <a:rPr lang="vi-VN" sz="4800"/>
                        <m:t>C</m:t>
                      </m:r>
                      <m:r>
                        <m:rPr>
                          <m:nor/>
                        </m:rPr>
                        <a:rPr lang="vi-VN" sz="4800"/>
                        <m:t> . Đẳ</m:t>
                      </m:r>
                      <m:r>
                        <m:rPr>
                          <m:nor/>
                        </m:rPr>
                        <a:rPr lang="vi-VN" sz="4800"/>
                        <m:t>ng</m:t>
                      </m:r>
                      <m:r>
                        <m:rPr>
                          <m:nor/>
                        </m:rPr>
                        <a:rPr lang="vi-VN" sz="4800"/>
                        <m:t> </m:t>
                      </m:r>
                      <m:r>
                        <m:rPr>
                          <m:nor/>
                        </m:rPr>
                        <a:rPr lang="vi-VN" sz="4800"/>
                        <m:t>th</m:t>
                      </m:r>
                      <m:r>
                        <m:rPr>
                          <m:nor/>
                        </m:rPr>
                        <a:rPr lang="vi-VN" sz="4800"/>
                        <m:t>ứ</m:t>
                      </m:r>
                      <m:r>
                        <m:rPr>
                          <m:nor/>
                        </m:rPr>
                        <a:rPr lang="vi-VN" sz="4800"/>
                        <m:t>c</m:t>
                      </m:r>
                      <m:r>
                        <m:rPr>
                          <m:nor/>
                        </m:rPr>
                        <a:rPr lang="vi-VN" sz="4800"/>
                        <m:t> </m:t>
                      </m:r>
                      <m:r>
                        <m:rPr>
                          <m:nor/>
                        </m:rPr>
                        <a:rPr lang="vi-VN" sz="4800"/>
                        <m:t>n</m:t>
                      </m:r>
                      <m:r>
                        <m:rPr>
                          <m:nor/>
                        </m:rPr>
                        <a:rPr lang="vi-VN" sz="4800"/>
                        <m:t>à</m:t>
                      </m:r>
                      <m:r>
                        <m:rPr>
                          <m:nor/>
                        </m:rPr>
                        <a:rPr lang="vi-VN" sz="4800"/>
                        <m:t>o</m:t>
                      </m:r>
                      <m:r>
                        <m:rPr>
                          <m:nor/>
                        </m:rPr>
                        <a:rPr lang="vi-VN" sz="4800"/>
                        <m:t> đú</m:t>
                      </m:r>
                      <m:r>
                        <m:rPr>
                          <m:nor/>
                        </m:rPr>
                        <a:rPr lang="vi-VN" sz="4800"/>
                        <m:t>ng</m:t>
                      </m:r>
                      <m:r>
                        <m:rPr>
                          <m:nor/>
                        </m:rPr>
                        <a:rPr lang="vi-VN" sz="4800"/>
                        <m:t>?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8710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                 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6364285" y="475602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401031"/>
              </p:ext>
            </p:extLst>
          </p:nvPr>
        </p:nvGraphicFramePr>
        <p:xfrm>
          <a:off x="7485287" y="4756022"/>
          <a:ext cx="3903256" cy="934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10" imgW="923353" imgH="219460" progId="Equation.DSMT4">
                  <p:embed/>
                </p:oleObj>
              </mc:Choice>
              <mc:Fallback>
                <p:oleObj name="Equation" r:id="rId10" imgW="923353" imgH="2194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85287" y="4756022"/>
                        <a:ext cx="3903256" cy="934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-1041761" y="2608492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380003"/>
              </p:ext>
            </p:extLst>
          </p:nvPr>
        </p:nvGraphicFramePr>
        <p:xfrm>
          <a:off x="1876833" y="4756022"/>
          <a:ext cx="3664400" cy="951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12" imgW="913998" imgH="219460" progId="Equation.DSMT4">
                  <p:embed/>
                </p:oleObj>
              </mc:Choice>
              <mc:Fallback>
                <p:oleObj name="Equation" r:id="rId12" imgW="913998" imgH="2194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76833" y="4756022"/>
                        <a:ext cx="3664400" cy="951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933276"/>
              </p:ext>
            </p:extLst>
          </p:nvPr>
        </p:nvGraphicFramePr>
        <p:xfrm>
          <a:off x="12801600" y="4756022"/>
          <a:ext cx="3755146" cy="979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14" imgW="825480" imgH="190440" progId="Equation.DSMT4">
                  <p:embed/>
                </p:oleObj>
              </mc:Choice>
              <mc:Fallback>
                <p:oleObj name="Equation" r:id="rId14" imgW="825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600" y="4756022"/>
                        <a:ext cx="3755146" cy="979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21027"/>
              </p:ext>
            </p:extLst>
          </p:nvPr>
        </p:nvGraphicFramePr>
        <p:xfrm>
          <a:off x="18432014" y="4756021"/>
          <a:ext cx="3909288" cy="979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6" imgW="926698" imgH="215806" progId="Equation.DSMT4">
                  <p:embed/>
                </p:oleObj>
              </mc:Choice>
              <mc:Fallback>
                <p:oleObj name="Equation" r:id="rId16" imgW="926698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2014" y="4756021"/>
                        <a:ext cx="3909288" cy="9793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582752"/>
              </p:ext>
            </p:extLst>
          </p:nvPr>
        </p:nvGraphicFramePr>
        <p:xfrm>
          <a:off x="2429247" y="8610600"/>
          <a:ext cx="3903662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8" imgW="923353" imgH="219460" progId="Equation.DSMT4">
                  <p:embed/>
                </p:oleObj>
              </mc:Choice>
              <mc:Fallback>
                <p:oleObj name="Equation" r:id="rId18" imgW="923353" imgH="2194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247" y="8610600"/>
                        <a:ext cx="3903662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391048"/>
              </p:ext>
            </p:extLst>
          </p:nvPr>
        </p:nvGraphicFramePr>
        <p:xfrm>
          <a:off x="6296240" y="8610600"/>
          <a:ext cx="4074946" cy="93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9" imgW="1117440" imgH="215640" progId="Equation.DSMT4">
                  <p:embed/>
                </p:oleObj>
              </mc:Choice>
              <mc:Fallback>
                <p:oleObj name="Equation" r:id="rId19" imgW="11174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96240" y="8610600"/>
                        <a:ext cx="4074946" cy="93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499104"/>
              </p:ext>
            </p:extLst>
          </p:nvPr>
        </p:nvGraphicFramePr>
        <p:xfrm>
          <a:off x="10381093" y="8534400"/>
          <a:ext cx="28003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21" imgW="799920" imgH="215640" progId="Equation.DSMT4">
                  <p:embed/>
                </p:oleObj>
              </mc:Choice>
              <mc:Fallback>
                <p:oleObj name="Equation" r:id="rId21" imgW="7999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381093" y="8534400"/>
                        <a:ext cx="280035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55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02870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0287000"/>
                <a:ext cx="250056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609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/>
                        <m:t>Cho</m:t>
                      </m:r>
                      <m:r>
                        <m:rPr>
                          <m:nor/>
                        </m:rPr>
                        <a:rPr lang="vi-VN" sz="4800"/>
                        <m:t> </m:t>
                      </m:r>
                      <m:r>
                        <m:rPr>
                          <m:nor/>
                        </m:rPr>
                        <a:rPr lang="vi-VN" sz="4800"/>
                        <m:t>hai</m:t>
                      </m:r>
                      <m:r>
                        <m:rPr>
                          <m:nor/>
                        </m:rPr>
                        <a:rPr lang="vi-VN" sz="4800"/>
                        <m:t> đ</m:t>
                      </m:r>
                      <m:r>
                        <m:rPr>
                          <m:nor/>
                        </m:rPr>
                        <a:rPr lang="vi-VN" sz="4800"/>
                        <m:t>i</m:t>
                      </m:r>
                      <m:r>
                        <m:rPr>
                          <m:nor/>
                        </m:rPr>
                        <a:rPr lang="vi-VN" sz="4800"/>
                        <m:t>ể</m:t>
                      </m:r>
                      <m:r>
                        <m:rPr>
                          <m:nor/>
                        </m:rPr>
                        <a:rPr lang="vi-VN" sz="4800"/>
                        <m:t>m</m:t>
                      </m:r>
                      <m:r>
                        <m:rPr>
                          <m:nor/>
                        </m:rPr>
                        <a:rPr lang="vi-VN" sz="4800"/>
                        <m:t> </m:t>
                      </m:r>
                      <m:r>
                        <m:rPr>
                          <m:nor/>
                        </m:rPr>
                        <a:rPr lang="vi-VN" sz="4800"/>
                        <m:t>A</m:t>
                      </m:r>
                      <m:r>
                        <m:rPr>
                          <m:nor/>
                        </m:rPr>
                        <a:rPr lang="vi-VN" sz="4800"/>
                        <m:t> </m:t>
                      </m:r>
                      <m:r>
                        <m:rPr>
                          <m:nor/>
                        </m:rPr>
                        <a:rPr lang="vi-VN" sz="4800"/>
                        <m:t>v</m:t>
                      </m:r>
                      <m:r>
                        <m:rPr>
                          <m:nor/>
                        </m:rPr>
                        <a:rPr lang="vi-VN" sz="4800"/>
                        <m:t>à </m:t>
                      </m:r>
                      <m:r>
                        <m:rPr>
                          <m:nor/>
                        </m:rPr>
                        <a:rPr lang="vi-VN" sz="4800"/>
                        <m:t>B</m:t>
                      </m:r>
                      <m:r>
                        <m:rPr>
                          <m:nor/>
                        </m:rPr>
                        <a:rPr lang="vi-VN" sz="4800"/>
                        <m:t> </m:t>
                      </m:r>
                      <m:r>
                        <m:rPr>
                          <m:nor/>
                        </m:rPr>
                        <a:rPr lang="vi-VN" sz="4800"/>
                        <m:t>ph</m:t>
                      </m:r>
                      <m:r>
                        <m:rPr>
                          <m:nor/>
                        </m:rPr>
                        <a:rPr lang="vi-VN" sz="4800"/>
                        <m:t>â</m:t>
                      </m:r>
                      <m:r>
                        <m:rPr>
                          <m:nor/>
                        </m:rPr>
                        <a:rPr lang="vi-VN" sz="4800"/>
                        <m:t>n</m:t>
                      </m:r>
                      <m:r>
                        <m:rPr>
                          <m:nor/>
                        </m:rPr>
                        <a:rPr lang="vi-VN" sz="4800"/>
                        <m:t> </m:t>
                      </m:r>
                      <m:r>
                        <m:rPr>
                          <m:nor/>
                        </m:rPr>
                        <a:rPr lang="vi-VN" sz="4800"/>
                        <m:t>bi</m:t>
                      </m:r>
                      <m:r>
                        <m:rPr>
                          <m:nor/>
                        </m:rPr>
                        <a:rPr lang="vi-VN" sz="4800"/>
                        <m:t>ệ</m:t>
                      </m:r>
                      <m:r>
                        <m:rPr>
                          <m:nor/>
                        </m:rPr>
                        <a:rPr lang="vi-VN" sz="4800"/>
                        <m:t>t</m:t>
                      </m:r>
                      <m:r>
                        <m:rPr>
                          <m:nor/>
                        </m:rPr>
                        <a:rPr lang="vi-VN" sz="4800"/>
                        <m:t>. Đ</m:t>
                      </m:r>
                      <m:r>
                        <m:rPr>
                          <m:nor/>
                        </m:rPr>
                        <a:rPr lang="vi-VN" sz="4800"/>
                        <m:t>i</m:t>
                      </m:r>
                      <m:r>
                        <m:rPr>
                          <m:nor/>
                        </m:rPr>
                        <a:rPr lang="vi-VN" sz="4800"/>
                        <m:t>ề</m:t>
                      </m:r>
                      <m:r>
                        <m:rPr>
                          <m:nor/>
                        </m:rPr>
                        <a:rPr lang="vi-VN" sz="4800"/>
                        <m:t>u</m:t>
                      </m:r>
                      <m:r>
                        <m:rPr>
                          <m:nor/>
                        </m:rPr>
                        <a:rPr lang="vi-VN" sz="4800"/>
                        <m:t> </m:t>
                      </m:r>
                      <m:r>
                        <m:rPr>
                          <m:nor/>
                        </m:rPr>
                        <a:rPr lang="vi-VN" sz="4800"/>
                        <m:t>ki</m:t>
                      </m:r>
                      <m:r>
                        <m:rPr>
                          <m:nor/>
                        </m:rPr>
                        <a:rPr lang="vi-VN" sz="4800"/>
                        <m:t>ệ</m:t>
                      </m:r>
                      <m:r>
                        <m:rPr>
                          <m:nor/>
                        </m:rPr>
                        <a:rPr lang="vi-VN" sz="4800"/>
                        <m:t>n</m:t>
                      </m:r>
                      <m:r>
                        <m:rPr>
                          <m:nor/>
                        </m:rPr>
                        <a:rPr lang="vi-VN" sz="4800"/>
                        <m:t> để </m:t>
                      </m:r>
                      <m:r>
                        <m:rPr>
                          <m:nor/>
                        </m:rPr>
                        <a:rPr lang="vi-VN" sz="4800"/>
                        <m:t>I</m:t>
                      </m:r>
                      <m:r>
                        <m:rPr>
                          <m:nor/>
                        </m:rPr>
                        <a:rPr lang="vi-VN" sz="4800"/>
                        <m:t> </m:t>
                      </m:r>
                      <m:r>
                        <m:rPr>
                          <m:nor/>
                        </m:rPr>
                        <a:rPr lang="vi-VN" sz="4800"/>
                        <m:t>l</m:t>
                      </m:r>
                      <m:r>
                        <m:rPr>
                          <m:nor/>
                        </m:rPr>
                        <a:rPr lang="vi-VN" sz="4800"/>
                        <m:t>à </m:t>
                      </m:r>
                      <m:r>
                        <m:rPr>
                          <m:nor/>
                        </m:rPr>
                        <a:rPr lang="vi-VN" sz="4800"/>
                        <m:t>trung</m:t>
                      </m:r>
                      <m:r>
                        <m:rPr>
                          <m:nor/>
                        </m:rPr>
                        <a:rPr lang="vi-VN" sz="4800"/>
                        <m:t> đ</m:t>
                      </m:r>
                      <m:r>
                        <m:rPr>
                          <m:nor/>
                        </m:rPr>
                        <a:rPr lang="vi-VN" sz="4800"/>
                        <m:t>i</m:t>
                      </m:r>
                      <m:r>
                        <m:rPr>
                          <m:nor/>
                        </m:rPr>
                        <a:rPr lang="vi-VN" sz="4800"/>
                        <m:t>ể</m:t>
                      </m:r>
                      <m:r>
                        <m:rPr>
                          <m:nor/>
                        </m:rPr>
                        <a:rPr lang="vi-VN" sz="4800"/>
                        <m:t>m</m:t>
                      </m:r>
                      <m:r>
                        <m:rPr>
                          <m:nor/>
                        </m:rPr>
                        <a:rPr lang="vi-VN" sz="4800"/>
                        <m:t> </m:t>
                      </m:r>
                      <m:r>
                        <m:rPr>
                          <m:nor/>
                        </m:rPr>
                        <a:rPr lang="vi-VN" sz="4800"/>
                        <m:t>AB</m:t>
                      </m:r>
                      <m:r>
                        <m:rPr>
                          <m:nor/>
                        </m:rPr>
                        <a:rPr lang="vi-VN" sz="4800"/>
                        <m:t> </m:t>
                      </m:r>
                      <m:r>
                        <m:rPr>
                          <m:nor/>
                        </m:rPr>
                        <a:rPr lang="vi-VN" sz="4800"/>
                        <m:t>l</m:t>
                      </m:r>
                      <m:r>
                        <m:rPr>
                          <m:nor/>
                        </m:rPr>
                        <a:rPr lang="vi-VN" sz="4800"/>
                        <m:t>à:</m:t>
                      </m:r>
                    </m:oMath>
                  </m:oMathPara>
                </a14:m>
                <a:endParaRPr lang="en-US" sz="4800" dirty="0"/>
              </a:p>
              <a:p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6097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5223658"/>
                <a:ext cx="3581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1" spc="-15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IA</m:t>
                      </m:r>
                      <m:r>
                        <a:rPr lang="en-US" sz="4800" b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 b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IB</m:t>
                      </m:r>
                      <m:r>
                        <m:rPr>
                          <m:nor/>
                        </m:rPr>
                        <a:rPr lang="en-GB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spc="-150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23658"/>
                <a:ext cx="3581400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39398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3939888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4415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441566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7888540" y="5143559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068355"/>
              </p:ext>
            </p:extLst>
          </p:nvPr>
        </p:nvGraphicFramePr>
        <p:xfrm>
          <a:off x="18720644" y="5223658"/>
          <a:ext cx="2348338" cy="78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10" imgW="507780" imgH="177723" progId="Equation.DSMT4">
                  <p:embed/>
                </p:oleObj>
              </mc:Choice>
              <mc:Fallback>
                <p:oleObj name="Equation" r:id="rId10" imgW="50778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0644" y="5223658"/>
                        <a:ext cx="2348338" cy="78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690761"/>
              </p:ext>
            </p:extLst>
          </p:nvPr>
        </p:nvGraphicFramePr>
        <p:xfrm>
          <a:off x="8399893" y="5141283"/>
          <a:ext cx="1981200" cy="79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12" imgW="431425" imgH="177646" progId="Equation.DSMT4">
                  <p:embed/>
                </p:oleObj>
              </mc:Choice>
              <mc:Fallback>
                <p:oleObj name="Equation" r:id="rId12" imgW="431425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893" y="5141283"/>
                        <a:ext cx="1981200" cy="792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112009"/>
              </p:ext>
            </p:extLst>
          </p:nvPr>
        </p:nvGraphicFramePr>
        <p:xfrm>
          <a:off x="13651056" y="5143559"/>
          <a:ext cx="2286000" cy="72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14" imgW="469800" imgH="177480" progId="Equation.DSMT4">
                  <p:embed/>
                </p:oleObj>
              </mc:Choice>
              <mc:Fallback>
                <p:oleObj name="Equation" r:id="rId14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1056" y="5143559"/>
                        <a:ext cx="2286000" cy="7279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2964456" y="8458200"/>
            <a:ext cx="6899171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kern="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I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là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trung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điểm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400" kern="0" dirty="0" err="1">
                <a:latin typeface="Arial" panose="020B0604020202020204" pitchFamily="34" charset="0"/>
                <a:cs typeface="Arial" pitchFamily="34" charset="0"/>
              </a:rPr>
              <a:t>của</a:t>
            </a:r>
            <a:r>
              <a:rPr lang="en-US" sz="4400" kern="0" dirty="0">
                <a:latin typeface="Arial" panose="020B0604020202020204" pitchFamily="34" charset="0"/>
                <a:cs typeface="Arial" pitchFamily="34" charset="0"/>
              </a:rPr>
              <a:t> AB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307069"/>
              </p:ext>
            </p:extLst>
          </p:nvPr>
        </p:nvGraphicFramePr>
        <p:xfrm>
          <a:off x="8972101" y="8391525"/>
          <a:ext cx="35179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6" imgW="901309" imgH="215806" progId="Equation.DSMT4">
                  <p:embed/>
                </p:oleObj>
              </mc:Choice>
              <mc:Fallback>
                <p:oleObj name="Equation" r:id="rId16" imgW="901309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2101" y="8391525"/>
                        <a:ext cx="35179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97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7" grpId="0" animBg="1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02108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0210800"/>
                <a:ext cx="250056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800"/>
                        <m:t>Cho</m:t>
                      </m:r>
                      <m:r>
                        <m:rPr>
                          <m:nor/>
                        </m:rPr>
                        <a:rPr lang="pt-BR" sz="4800"/>
                        <m:t> </m:t>
                      </m:r>
                      <m:r>
                        <m:rPr>
                          <m:nor/>
                        </m:rPr>
                        <a:rPr lang="pt-BR" sz="4800"/>
                        <m:t>h</m:t>
                      </m:r>
                      <m:r>
                        <m:rPr>
                          <m:nor/>
                        </m:rPr>
                        <a:rPr lang="pt-BR" sz="4800"/>
                        <m:t>ì</m:t>
                      </m:r>
                      <m:r>
                        <m:rPr>
                          <m:nor/>
                        </m:rPr>
                        <a:rPr lang="pt-BR" sz="4800"/>
                        <m:t>nh</m:t>
                      </m:r>
                      <m:r>
                        <m:rPr>
                          <m:nor/>
                        </m:rPr>
                        <a:rPr lang="pt-BR" sz="4800"/>
                        <m:t> </m:t>
                      </m:r>
                      <m:r>
                        <m:rPr>
                          <m:nor/>
                        </m:rPr>
                        <a:rPr lang="pt-BR" sz="4800"/>
                        <m:t>vu</m:t>
                      </m:r>
                      <m:r>
                        <m:rPr>
                          <m:nor/>
                        </m:rPr>
                        <a:rPr lang="pt-BR" sz="4800"/>
                        <m:t>ô</m:t>
                      </m:r>
                      <m:r>
                        <m:rPr>
                          <m:nor/>
                        </m:rPr>
                        <a:rPr lang="pt-BR" sz="4800"/>
                        <m:t>ng</m:t>
                      </m:r>
                      <m:r>
                        <m:rPr>
                          <m:nor/>
                        </m:rPr>
                        <a:rPr lang="pt-BR" sz="4800"/>
                        <m:t> </m:t>
                      </m:r>
                      <m:r>
                        <m:rPr>
                          <m:nor/>
                        </m:rPr>
                        <a:rPr lang="pt-BR" sz="4800"/>
                        <m:t>ABCD</m:t>
                      </m:r>
                      <m:r>
                        <m:rPr>
                          <m:nor/>
                        </m:rPr>
                        <a:rPr lang="pt-BR" sz="4800"/>
                        <m:t> </m:t>
                      </m:r>
                      <m:r>
                        <m:rPr>
                          <m:nor/>
                        </m:rPr>
                        <a:rPr lang="pt-BR" sz="4800"/>
                        <m:t>c</m:t>
                      </m:r>
                      <m:r>
                        <m:rPr>
                          <m:nor/>
                        </m:rPr>
                        <a:rPr lang="pt-BR" sz="4800"/>
                        <m:t>ạ</m:t>
                      </m:r>
                      <m:r>
                        <m:rPr>
                          <m:nor/>
                        </m:rPr>
                        <a:rPr lang="pt-BR" sz="4800"/>
                        <m:t>nh</m:t>
                      </m:r>
                      <m:r>
                        <m:rPr>
                          <m:nor/>
                        </m:rPr>
                        <a:rPr lang="pt-BR" sz="4800"/>
                        <m:t> </m:t>
                      </m:r>
                      <m:r>
                        <m:rPr>
                          <m:nor/>
                        </m:rPr>
                        <a:rPr lang="pt-BR" sz="4800"/>
                        <m:t>a</m:t>
                      </m:r>
                      <m:r>
                        <m:rPr>
                          <m:nor/>
                        </m:rPr>
                        <a:rPr lang="pt-BR" sz="4800"/>
                        <m:t> , </m:t>
                      </m:r>
                      <m:r>
                        <m:rPr>
                          <m:nor/>
                        </m:rPr>
                        <a:rPr lang="pt-BR" sz="4800"/>
                        <m:t>gi</m:t>
                      </m:r>
                      <m:r>
                        <m:rPr>
                          <m:nor/>
                        </m:rPr>
                        <a:rPr lang="pt-BR" sz="4800"/>
                        <m:t>á </m:t>
                      </m:r>
                      <m:r>
                        <m:rPr>
                          <m:nor/>
                        </m:rPr>
                        <a:rPr lang="pt-BR" sz="4800"/>
                        <m:t>tr</m:t>
                      </m:r>
                      <m:r>
                        <m:rPr>
                          <m:nor/>
                        </m:rPr>
                        <a:rPr lang="pt-BR" sz="4800"/>
                        <m:t>ị </m:t>
                      </m:r>
                      <m:r>
                        <m:rPr>
                          <m:nor/>
                        </m:rPr>
                        <a:rPr lang="pt-BR" sz="4800"/>
                        <m:t>c</m:t>
                      </m:r>
                      <m:r>
                        <m:rPr>
                          <m:nor/>
                        </m:rPr>
                        <a:rPr lang="pt-BR" sz="4800"/>
                        <m:t>ủ</m:t>
                      </m:r>
                      <m:r>
                        <m:rPr>
                          <m:nor/>
                        </m:rPr>
                        <a:rPr lang="pt-BR" sz="4800"/>
                        <m:t>a</m:t>
                      </m:r>
                      <m:r>
                        <m:rPr>
                          <m:nor/>
                        </m:rPr>
                        <a:rPr lang="pt-BR" sz="4800"/>
                        <m:t>  </m:t>
                      </m:r>
                      <m:r>
                        <m:rPr>
                          <m:nor/>
                        </m:rPr>
                        <a:rPr lang="en-US" sz="4800" b="0" i="0" smtClean="0"/>
                        <m:t>                    </m:t>
                      </m:r>
                      <m:r>
                        <m:rPr>
                          <m:nor/>
                        </m:rPr>
                        <a:rPr lang="pt-BR" sz="4800"/>
                        <m:t>?</m:t>
                      </m:r>
                    </m:oMath>
                  </m:oMathPara>
                </a14:m>
                <a:endParaRPr lang="en-US" sz="4800" dirty="0"/>
              </a:p>
              <a:p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34663" y="5091545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63" y="5091545"/>
                <a:ext cx="4388542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711979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979" y="5223658"/>
                <a:ext cx="4388542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811000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5223658"/>
                <a:ext cx="4447108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6651007" y="508245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276203"/>
              </p:ext>
            </p:extLst>
          </p:nvPr>
        </p:nvGraphicFramePr>
        <p:xfrm>
          <a:off x="11415621" y="2805759"/>
          <a:ext cx="2703005" cy="1159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10" imgW="698500" imgH="241300" progId="Equation.DSMT4">
                  <p:embed/>
                </p:oleObj>
              </mc:Choice>
              <mc:Fallback>
                <p:oleObj name="Equation" r:id="rId10" imgW="698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5621" y="2805759"/>
                        <a:ext cx="2703005" cy="1159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17269"/>
              </p:ext>
            </p:extLst>
          </p:nvPr>
        </p:nvGraphicFramePr>
        <p:xfrm>
          <a:off x="7485662" y="5039443"/>
          <a:ext cx="1600200" cy="88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12" imgW="304536" imgH="203024" progId="Equation.DSMT4">
                  <p:embed/>
                </p:oleObj>
              </mc:Choice>
              <mc:Fallback>
                <p:oleObj name="Equation" r:id="rId12" imgW="304536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662" y="5039443"/>
                        <a:ext cx="1600200" cy="883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44840"/>
              </p:ext>
            </p:extLst>
          </p:nvPr>
        </p:nvGraphicFramePr>
        <p:xfrm>
          <a:off x="3071753" y="5269650"/>
          <a:ext cx="997804" cy="698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14" imgW="126725" imgH="126725" progId="Equation.DSMT4">
                  <p:embed/>
                </p:oleObj>
              </mc:Choice>
              <mc:Fallback>
                <p:oleObj name="Equation" r:id="rId14" imgW="126725" imgH="126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753" y="5269650"/>
                        <a:ext cx="997804" cy="698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933355"/>
              </p:ext>
            </p:extLst>
          </p:nvPr>
        </p:nvGraphicFramePr>
        <p:xfrm>
          <a:off x="12565266" y="4976130"/>
          <a:ext cx="1684134" cy="1036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6" imgW="368140" imgH="215806" progId="Equation.DSMT4">
                  <p:embed/>
                </p:oleObj>
              </mc:Choice>
              <mc:Fallback>
                <p:oleObj name="Equation" r:id="rId16" imgW="368140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5266" y="4976130"/>
                        <a:ext cx="1684134" cy="10363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705050"/>
              </p:ext>
            </p:extLst>
          </p:nvPr>
        </p:nvGraphicFramePr>
        <p:xfrm>
          <a:off x="18897600" y="5136407"/>
          <a:ext cx="1385698" cy="88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8" imgW="190335" imgH="164957" progId="Equation.DSMT4">
                  <p:embed/>
                </p:oleObj>
              </mc:Choice>
              <mc:Fallback>
                <p:oleObj name="Equation" r:id="rId18" imgW="190335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7600" y="5136407"/>
                        <a:ext cx="1385698" cy="881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231353"/>
              </p:ext>
            </p:extLst>
          </p:nvPr>
        </p:nvGraphicFramePr>
        <p:xfrm>
          <a:off x="2667000" y="8229600"/>
          <a:ext cx="2703512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20" imgW="698500" imgH="241300" progId="Equation.DSMT4">
                  <p:embed/>
                </p:oleObj>
              </mc:Choice>
              <mc:Fallback>
                <p:oleObj name="Equation" r:id="rId20" imgW="698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8229600"/>
                        <a:ext cx="2703512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360436"/>
              </p:ext>
            </p:extLst>
          </p:nvPr>
        </p:nvGraphicFramePr>
        <p:xfrm>
          <a:off x="5648153" y="8305800"/>
          <a:ext cx="5230193" cy="138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21" imgW="1231560" imgH="304560" progId="Equation.DSMT4">
                  <p:embed/>
                </p:oleObj>
              </mc:Choice>
              <mc:Fallback>
                <p:oleObj name="Equation" r:id="rId21" imgW="12315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48153" y="8305800"/>
                        <a:ext cx="5230193" cy="1382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83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96029" y="2431266"/>
            <a:ext cx="23391942" cy="4500031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600904" y="112014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904" y="11201400"/>
                <a:ext cx="250056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3765674" y="2862484"/>
            <a:ext cx="15404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dirty="0"/>
              <a:t>Cho 4 điểm A, B, C, D phân biệt bất kỳ. Chọn đáp án </a:t>
            </a:r>
            <a:r>
              <a:rPr lang="pt-BR" sz="4800" dirty="0" smtClean="0"/>
              <a:t>đúng?</a:t>
            </a:r>
            <a:r>
              <a:rPr lang="en-US" sz="4800" b="1" dirty="0" smtClean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55792" y="4069495"/>
                <a:ext cx="74253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                      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792" y="4069495"/>
                <a:ext cx="7425301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4060874" y="3906796"/>
                <a:ext cx="677965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. </a:t>
                </a:r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0874" y="3906796"/>
                <a:ext cx="6779657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895600" y="5091401"/>
                <a:ext cx="6858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091401"/>
                <a:ext cx="6858000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4060874" y="5147912"/>
                <a:ext cx="71989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0874" y="5147912"/>
                <a:ext cx="7198926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3716000" y="497062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180957"/>
              </p:ext>
            </p:extLst>
          </p:nvPr>
        </p:nvGraphicFramePr>
        <p:xfrm>
          <a:off x="14786474" y="4900492"/>
          <a:ext cx="5863726" cy="102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9" imgW="1308100" imgH="228600" progId="Equation.DSMT4">
                  <p:embed/>
                </p:oleObj>
              </mc:Choice>
              <mc:Fallback>
                <p:oleObj name="Equation" r:id="rId9" imgW="1308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6474" y="4900492"/>
                        <a:ext cx="5863726" cy="1021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004321"/>
              </p:ext>
            </p:extLst>
          </p:nvPr>
        </p:nvGraphicFramePr>
        <p:xfrm>
          <a:off x="3767290" y="3871444"/>
          <a:ext cx="5590248" cy="1029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11" imgW="1282700" imgH="228600" progId="Equation.DSMT4">
                  <p:embed/>
                </p:oleObj>
              </mc:Choice>
              <mc:Fallback>
                <p:oleObj name="Equation" r:id="rId11" imgW="1282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290" y="3871444"/>
                        <a:ext cx="5590248" cy="1029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064167"/>
              </p:ext>
            </p:extLst>
          </p:nvPr>
        </p:nvGraphicFramePr>
        <p:xfrm>
          <a:off x="14859000" y="3721153"/>
          <a:ext cx="4311214" cy="1024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13" imgW="977900" imgH="228600" progId="Equation.DSMT4">
                  <p:embed/>
                </p:oleObj>
              </mc:Choice>
              <mc:Fallback>
                <p:oleObj name="Equation" r:id="rId13" imgW="977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0" y="3721153"/>
                        <a:ext cx="4311214" cy="1024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887756"/>
              </p:ext>
            </p:extLst>
          </p:nvPr>
        </p:nvGraphicFramePr>
        <p:xfrm>
          <a:off x="3733894" y="4900492"/>
          <a:ext cx="5029201" cy="1007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5" imgW="1295400" imgH="228600" progId="Equation.DSMT4">
                  <p:embed/>
                </p:oleObj>
              </mc:Choice>
              <mc:Fallback>
                <p:oleObj name="Equation" r:id="rId15" imgW="129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94" y="4900492"/>
                        <a:ext cx="5029201" cy="1007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692806"/>
              </p:ext>
            </p:extLst>
          </p:nvPr>
        </p:nvGraphicFramePr>
        <p:xfrm>
          <a:off x="2412821" y="9067800"/>
          <a:ext cx="58642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7" imgW="1308100" imgH="228600" progId="Equation.DSMT4">
                  <p:embed/>
                </p:oleObj>
              </mc:Choice>
              <mc:Fallback>
                <p:oleObj name="Equation" r:id="rId17" imgW="1308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821" y="9067800"/>
                        <a:ext cx="586422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762691"/>
              </p:ext>
            </p:extLst>
          </p:nvPr>
        </p:nvGraphicFramePr>
        <p:xfrm>
          <a:off x="8371436" y="9144000"/>
          <a:ext cx="6193015" cy="893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18" imgW="1523880" imgH="215640" progId="Equation.DSMT4">
                  <p:embed/>
                </p:oleObj>
              </mc:Choice>
              <mc:Fallback>
                <p:oleObj name="Equation" r:id="rId18" imgW="15238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371436" y="9144000"/>
                        <a:ext cx="6193015" cy="893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82567"/>
              </p:ext>
            </p:extLst>
          </p:nvPr>
        </p:nvGraphicFramePr>
        <p:xfrm>
          <a:off x="14554200" y="8991600"/>
          <a:ext cx="410807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20" imgW="787320" imgH="215640" progId="Equation.DSMT4">
                  <p:embed/>
                </p:oleObj>
              </mc:Choice>
              <mc:Fallback>
                <p:oleObj name="Equation" r:id="rId20" imgW="7873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554200" y="8991600"/>
                        <a:ext cx="4108077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1653944" y="7446762"/>
            <a:ext cx="3425276" cy="778243"/>
            <a:chOff x="1205494" y="6941416"/>
            <a:chExt cx="3493741" cy="831105"/>
          </a:xfrm>
        </p:grpSpPr>
        <p:sp>
          <p:nvSpPr>
            <p:cNvPr id="76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57667" y="6941416"/>
              <a:ext cx="2641568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Round Diagonal Corner Rectangle 77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9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626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0" y="2364691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99822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9982200"/>
                <a:ext cx="250056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1207060" y="3048000"/>
            <a:ext cx="225658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/>
              <a:t>Cho </a:t>
            </a:r>
            <a:r>
              <a:rPr lang="fr-FR" sz="4800" dirty="0" err="1"/>
              <a:t>tam</a:t>
            </a:r>
            <a:r>
              <a:rPr lang="fr-FR" sz="4800" dirty="0"/>
              <a:t> </a:t>
            </a:r>
            <a:r>
              <a:rPr lang="fr-FR" sz="4800" dirty="0" err="1"/>
              <a:t>giác</a:t>
            </a:r>
            <a:r>
              <a:rPr lang="fr-FR" sz="4800" dirty="0"/>
              <a:t> ABC </a:t>
            </a:r>
            <a:r>
              <a:rPr lang="fr-FR" sz="4800" dirty="0" err="1"/>
              <a:t>có</a:t>
            </a:r>
            <a:r>
              <a:rPr lang="fr-FR" sz="4800" dirty="0"/>
              <a:t> G là </a:t>
            </a:r>
            <a:r>
              <a:rPr lang="fr-FR" sz="4800" dirty="0" err="1"/>
              <a:t>trọng</a:t>
            </a:r>
            <a:r>
              <a:rPr lang="fr-FR" sz="4800" dirty="0"/>
              <a:t> </a:t>
            </a:r>
            <a:r>
              <a:rPr lang="fr-FR" sz="4800" dirty="0" err="1"/>
              <a:t>tâm</a:t>
            </a:r>
            <a:r>
              <a:rPr lang="fr-FR" sz="4800" dirty="0"/>
              <a:t>. </a:t>
            </a:r>
            <a:r>
              <a:rPr lang="fr-FR" sz="4800" dirty="0" err="1"/>
              <a:t>Đẳng</a:t>
            </a:r>
            <a:r>
              <a:rPr lang="fr-FR" sz="4800" dirty="0"/>
              <a:t> </a:t>
            </a:r>
            <a:r>
              <a:rPr lang="fr-FR" sz="4800" dirty="0" err="1"/>
              <a:t>thức</a:t>
            </a:r>
            <a:r>
              <a:rPr lang="fr-FR" sz="4800" dirty="0"/>
              <a:t> </a:t>
            </a:r>
            <a:r>
              <a:rPr lang="fr-FR" sz="4800" dirty="0" err="1"/>
              <a:t>nào</a:t>
            </a:r>
            <a:r>
              <a:rPr lang="fr-FR" sz="4800" dirty="0"/>
              <a:t> </a:t>
            </a:r>
            <a:r>
              <a:rPr lang="fr-FR" sz="4800" dirty="0" err="1"/>
              <a:t>sau</a:t>
            </a:r>
            <a:r>
              <a:rPr lang="fr-FR" sz="4800" dirty="0"/>
              <a:t> </a:t>
            </a:r>
            <a:r>
              <a:rPr lang="fr-FR" sz="4800" dirty="0" err="1" smtClean="0"/>
              <a:t>đây</a:t>
            </a:r>
            <a:r>
              <a:rPr lang="fr-FR" sz="4800" dirty="0" smtClean="0"/>
              <a:t> </a:t>
            </a:r>
            <a:r>
              <a:rPr lang="fr-FR" sz="4800" dirty="0"/>
              <a:t>là </a:t>
            </a:r>
            <a:r>
              <a:rPr lang="fr-FR" sz="4800" dirty="0" err="1"/>
              <a:t>sai</a:t>
            </a:r>
            <a:r>
              <a:rPr lang="fr-FR" sz="4800" dirty="0"/>
              <a:t>?</a:t>
            </a:r>
            <a:endParaRPr lang="en-US" sz="4800" dirty="0"/>
          </a:p>
          <a:p>
            <a:r>
              <a:rPr lang="en-US" sz="4800" b="1" dirty="0" smtClean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25183" y="4078836"/>
                <a:ext cx="775591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183" y="4078836"/>
                <a:ext cx="7755910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684873" y="5158873"/>
                <a:ext cx="830807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873" y="5158873"/>
                <a:ext cx="8308078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121734" y="3879902"/>
                <a:ext cx="89000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1734" y="3879902"/>
                <a:ext cx="8900066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3308238" y="5195502"/>
                <a:ext cx="87135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238" y="5195502"/>
                <a:ext cx="8713562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2980520" y="383728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5" name="Picture 4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0" y="3926103"/>
            <a:ext cx="5334000" cy="95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07" y="4012992"/>
            <a:ext cx="5243513" cy="87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95" y="5195501"/>
            <a:ext cx="5042025" cy="8309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065861"/>
              </p:ext>
            </p:extLst>
          </p:nvPr>
        </p:nvGraphicFramePr>
        <p:xfrm>
          <a:off x="14438313" y="5159375"/>
          <a:ext cx="377348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12" imgW="965160" imgH="215640" progId="Equation.DSMT4">
                  <p:embed/>
                </p:oleObj>
              </mc:Choice>
              <mc:Fallback>
                <p:oleObj name="Equation" r:id="rId12" imgW="965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8313" y="5159375"/>
                        <a:ext cx="3773487" cy="830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1301881" y="8259767"/>
            <a:ext cx="8656323" cy="8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7709" tIns="108855" rIns="217709" bIns="108855">
            <a:spAutoFit/>
          </a:bodyPr>
          <a:lstStyle/>
          <a:p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tắc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trọng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570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50" name="Group 12"/>
          <p:cNvGrpSpPr>
            <a:grpSpLocks/>
          </p:cNvGrpSpPr>
          <p:nvPr/>
        </p:nvGrpSpPr>
        <p:grpSpPr bwMode="auto">
          <a:xfrm>
            <a:off x="9762087" y="8216115"/>
            <a:ext cx="12581468" cy="876300"/>
            <a:chOff x="1134" y="1170"/>
            <a:chExt cx="2972" cy="276"/>
          </a:xfrm>
        </p:grpSpPr>
        <p:sp>
          <p:nvSpPr>
            <p:cNvPr id="51" name="Text Box 10"/>
            <p:cNvSpPr txBox="1">
              <a:spLocks noChangeArrowheads="1"/>
            </p:cNvSpPr>
            <p:nvPr/>
          </p:nvSpPr>
          <p:spPr bwMode="auto">
            <a:xfrm>
              <a:off x="1134" y="1204"/>
              <a:ext cx="172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kern="0" dirty="0" smtClean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G </a:t>
              </a:r>
              <a:r>
                <a:rPr lang="en-US" sz="4400" kern="0" dirty="0" err="1">
                  <a:latin typeface="Arial" panose="020B0604020202020204" pitchFamily="34" charset="0"/>
                  <a:cs typeface="Arial" pitchFamily="34" charset="0"/>
                </a:rPr>
                <a:t>là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 smtClean="0">
                  <a:latin typeface="Arial" panose="020B0604020202020204" pitchFamily="34" charset="0"/>
                  <a:cs typeface="Arial" pitchFamily="34" charset="0"/>
                </a:rPr>
                <a:t>trọng</a:t>
              </a:r>
              <a:r>
                <a:rPr lang="en-US" sz="4400" kern="0" dirty="0" smtClean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>
                  <a:latin typeface="Arial" panose="020B0604020202020204" pitchFamily="34" charset="0"/>
                  <a:cs typeface="Arial" pitchFamily="34" charset="0"/>
                </a:rPr>
                <a:t>tâm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4400" kern="0" dirty="0" err="1">
                  <a:latin typeface="Arial" panose="020B0604020202020204" pitchFamily="34" charset="0"/>
                  <a:cs typeface="Arial" pitchFamily="34" charset="0"/>
                </a:rPr>
                <a:t>của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l-GR" sz="4400" kern="0" dirty="0">
                  <a:latin typeface="Arial" panose="020B0604020202020204" pitchFamily="34" charset="0"/>
                  <a:cs typeface="Arial" pitchFamily="34" charset="0"/>
                </a:rPr>
                <a:t>Δ</a:t>
              </a:r>
              <a:r>
                <a:rPr lang="en-US" sz="4400" kern="0" dirty="0">
                  <a:latin typeface="Arial" panose="020B0604020202020204" pitchFamily="34" charset="0"/>
                  <a:cs typeface="Arial" pitchFamily="34" charset="0"/>
                </a:rPr>
                <a:t>ABC</a:t>
              </a:r>
            </a:p>
          </p:txBody>
        </p:sp>
        <p:graphicFrame>
          <p:nvGraphicFramePr>
            <p:cNvPr id="5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4734044"/>
                </p:ext>
              </p:extLst>
            </p:nvPr>
          </p:nvGraphicFramePr>
          <p:xfrm>
            <a:off x="2698" y="1170"/>
            <a:ext cx="1408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Equation" r:id="rId14" imgW="1358310" imgH="215806" progId="Equation.DSMT4">
                    <p:embed/>
                  </p:oleObj>
                </mc:Choice>
                <mc:Fallback>
                  <p:oleObj name="Equation" r:id="rId14" imgW="1358310" imgH="21580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" y="1170"/>
                          <a:ext cx="1408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Group 55"/>
          <p:cNvGrpSpPr/>
          <p:nvPr/>
        </p:nvGrpSpPr>
        <p:grpSpPr>
          <a:xfrm>
            <a:off x="972235" y="6773502"/>
            <a:ext cx="3425276" cy="778243"/>
            <a:chOff x="1205494" y="6941416"/>
            <a:chExt cx="3493741" cy="831105"/>
          </a:xfrm>
        </p:grpSpPr>
        <p:sp>
          <p:nvSpPr>
            <p:cNvPr id="5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57667" y="6941416"/>
              <a:ext cx="2641568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Round Diagonal Corner Rectangle 75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19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9" grpId="0" animBg="1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30853" y="2272385"/>
            <a:ext cx="23729576" cy="5726403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637709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6.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13538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1353800"/>
                <a:ext cx="250056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1319551" y="3158384"/>
            <a:ext cx="225658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800" dirty="0">
                <a:latin typeface="Calibri" pitchFamily="34" charset="0"/>
                <a:cs typeface="Calibri" pitchFamily="34" charset="0"/>
              </a:rPr>
              <a:t>Cho tam giác</a:t>
            </a:r>
            <a:r>
              <a:rPr lang="en-US" sz="4800" dirty="0">
                <a:latin typeface="Calibri" pitchFamily="34" charset="0"/>
                <a:cs typeface="Calibri" pitchFamily="34" charset="0"/>
              </a:rPr>
              <a:t> ABC</a:t>
            </a:r>
            <a:r>
              <a:rPr lang="vi-VN" sz="4800" dirty="0">
                <a:latin typeface="Calibri" pitchFamily="34" charset="0"/>
                <a:cs typeface="Calibri" pitchFamily="34" charset="0"/>
              </a:rPr>
              <a:t> . Để điểm</a:t>
            </a:r>
            <a:r>
              <a:rPr lang="en-US" sz="4800" dirty="0">
                <a:latin typeface="Calibri" pitchFamily="34" charset="0"/>
                <a:cs typeface="Calibri" pitchFamily="34" charset="0"/>
              </a:rPr>
              <a:t> M</a:t>
            </a:r>
            <a:r>
              <a:rPr lang="vi-VN" sz="4800" dirty="0">
                <a:latin typeface="Calibri" pitchFamily="34" charset="0"/>
                <a:cs typeface="Calibri" pitchFamily="34" charset="0"/>
              </a:rPr>
              <a:t>  thoả mãn điều kiện </a:t>
            </a:r>
            <a:r>
              <a:rPr lang="en-US" sz="4800" dirty="0">
                <a:latin typeface="Calibri" pitchFamily="34" charset="0"/>
                <a:cs typeface="Calibri" pitchFamily="34" charset="0"/>
              </a:rPr>
              <a:t>                                 </a:t>
            </a:r>
            <a:r>
              <a:rPr lang="vi-VN" sz="4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4800" dirty="0" smtClean="0">
                <a:latin typeface="Calibri" pitchFamily="34" charset="0"/>
                <a:cs typeface="Calibri" pitchFamily="34" charset="0"/>
              </a:rPr>
              <a:t>thì </a:t>
            </a:r>
            <a:r>
              <a:rPr lang="en-US" sz="4800" dirty="0">
                <a:latin typeface="Calibri" pitchFamily="34" charset="0"/>
                <a:cs typeface="Calibri" pitchFamily="34" charset="0"/>
              </a:rPr>
              <a:t>M </a:t>
            </a:r>
            <a:r>
              <a:rPr lang="vi-VN" sz="4800" dirty="0">
                <a:latin typeface="Calibri" pitchFamily="34" charset="0"/>
                <a:cs typeface="Calibri" pitchFamily="34" charset="0"/>
              </a:rPr>
              <a:t>phải thỏa mãn mệnh đề nào?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5592" y="4778138"/>
                <a:ext cx="94795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M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fr-FR" sz="4800"/>
                        <m:t>l</m:t>
                      </m:r>
                      <m:r>
                        <m:rPr>
                          <m:nor/>
                        </m:rPr>
                        <a:rPr lang="fr-FR" sz="4800"/>
                        <m:t>à </m:t>
                      </m:r>
                      <m:r>
                        <m:rPr>
                          <m:nor/>
                        </m:rPr>
                        <a:rPr lang="fr-FR" sz="4800"/>
                        <m:t>tr</m:t>
                      </m:r>
                      <m:r>
                        <m:rPr>
                          <m:nor/>
                        </m:rPr>
                        <a:rPr lang="fr-FR" sz="4800"/>
                        <m:t>ọ</m:t>
                      </m:r>
                      <m:r>
                        <m:rPr>
                          <m:nor/>
                        </m:rPr>
                        <a:rPr lang="fr-FR" sz="4800"/>
                        <m:t>ng</m:t>
                      </m:r>
                      <m:r>
                        <m:rPr>
                          <m:nor/>
                        </m:rPr>
                        <a:rPr lang="fr-FR" sz="4800"/>
                        <m:t> </m:t>
                      </m:r>
                      <m:r>
                        <m:rPr>
                          <m:nor/>
                        </m:rPr>
                        <a:rPr lang="fr-FR" sz="4800"/>
                        <m:t>t</m:t>
                      </m:r>
                      <m:r>
                        <m:rPr>
                          <m:nor/>
                        </m:rPr>
                        <a:rPr lang="fr-FR" sz="4800"/>
                        <m:t>â</m:t>
                      </m:r>
                      <m:r>
                        <m:rPr>
                          <m:nor/>
                        </m:rPr>
                        <a:rPr lang="fr-FR" sz="4800"/>
                        <m:t>m</m:t>
                      </m:r>
                      <m:r>
                        <m:rPr>
                          <m:nor/>
                        </m:rPr>
                        <a:rPr lang="fr-FR" sz="4800"/>
                        <m:t> </m:t>
                      </m:r>
                      <m:r>
                        <m:rPr>
                          <m:nor/>
                        </m:rPr>
                        <a:rPr lang="fr-FR" sz="4800"/>
                        <m:t>tam</m:t>
                      </m:r>
                      <m:r>
                        <m:rPr>
                          <m:nor/>
                        </m:rPr>
                        <a:rPr lang="fr-FR" sz="4800"/>
                        <m:t> </m:t>
                      </m:r>
                      <m:r>
                        <m:rPr>
                          <m:nor/>
                        </m:rPr>
                        <a:rPr lang="fr-FR" sz="4800"/>
                        <m:t>gi</m:t>
                      </m:r>
                      <m:r>
                        <m:rPr>
                          <m:nor/>
                        </m:rPr>
                        <a:rPr lang="fr-FR" sz="4800"/>
                        <m:t>á</m:t>
                      </m:r>
                      <m:r>
                        <m:rPr>
                          <m:nor/>
                        </m:rPr>
                        <a:rPr lang="fr-FR" sz="4800"/>
                        <m:t>c</m:t>
                      </m:r>
                      <m:r>
                        <m:rPr>
                          <m:nor/>
                        </m:rPr>
                        <a:rPr lang="fr-FR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ABC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92" y="4778138"/>
                <a:ext cx="9479514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490001" y="4929203"/>
                <a:ext cx="86137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800" b="0" spc="-15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spc="-150" dirty="0">
                  <a:solidFill>
                    <a:srgbClr val="000099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001" y="4929203"/>
                <a:ext cx="8613705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509056" y="5850832"/>
                <a:ext cx="9022314" cy="155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đ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sao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ABMC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80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800" spc="-150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056" y="5850832"/>
                <a:ext cx="9022314" cy="15526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591606" y="5873244"/>
                <a:ext cx="11961942" cy="155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à đ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sao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ứ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BAMC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GB" sz="4800" spc="-15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anose="020B0604030504040204" pitchFamily="34" charset="0"/>
                          <a:cs typeface="Calibri" pitchFamily="34" charset="0"/>
                        </a:rPr>
                        <m:t>.</m:t>
                      </m:r>
                    </m:oMath>
                  </m:oMathPara>
                </a14:m>
                <a:endParaRPr lang="vi-VN" sz="4800" spc="-150" dirty="0">
                  <a:solidFill>
                    <a:schemeClr val="tx1"/>
                  </a:solidFill>
                  <a:latin typeface="Calibri" pitchFamily="34" charset="0"/>
                  <a:ea typeface="Tahoma" panose="020B0604030504040204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1606" y="5873244"/>
                <a:ext cx="11961942" cy="155266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757715" y="131528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2323676" y="57602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596970"/>
              </p:ext>
            </p:extLst>
          </p:nvPr>
        </p:nvGraphicFramePr>
        <p:xfrm>
          <a:off x="14173200" y="3075581"/>
          <a:ext cx="4671058" cy="87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9" imgW="1231366" imgH="215806" progId="Equation.DSMT4">
                  <p:embed/>
                </p:oleObj>
              </mc:Choice>
              <mc:Fallback>
                <p:oleObj name="Equation" r:id="rId9" imgW="1231366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0" y="3075581"/>
                        <a:ext cx="4671058" cy="875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835053"/>
              </p:ext>
            </p:extLst>
          </p:nvPr>
        </p:nvGraphicFramePr>
        <p:xfrm>
          <a:off x="1662338" y="10134600"/>
          <a:ext cx="46704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11" imgW="1231366" imgH="215806" progId="Equation.DSMT4">
                  <p:embed/>
                </p:oleObj>
              </mc:Choice>
              <mc:Fallback>
                <p:oleObj name="Equation" r:id="rId11" imgW="1231366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338" y="10134600"/>
                        <a:ext cx="46704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826105"/>
              </p:ext>
            </p:extLst>
          </p:nvPr>
        </p:nvGraphicFramePr>
        <p:xfrm>
          <a:off x="6315349" y="9982200"/>
          <a:ext cx="790687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12" imgW="1866600" imgH="215640" progId="Equation.DSMT4">
                  <p:embed/>
                </p:oleObj>
              </mc:Choice>
              <mc:Fallback>
                <p:oleObj name="Equation" r:id="rId12" imgW="18666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15349" y="9982200"/>
                        <a:ext cx="7906871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1059069" y="8610600"/>
            <a:ext cx="3425276" cy="778243"/>
            <a:chOff x="1205494" y="6941416"/>
            <a:chExt cx="3493741" cy="831105"/>
          </a:xfrm>
        </p:grpSpPr>
        <p:sp>
          <p:nvSpPr>
            <p:cNvPr id="46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57667" y="6941416"/>
              <a:ext cx="2641568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Round Diagonal Corner Rectangle 47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9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120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1FF933B5-549A-4E1A-8A8F-FA3D373FFD89}"/>
                  </a:ext>
                </a:extLst>
              </p:cNvPr>
              <p:cNvSpPr txBox="1"/>
              <p:nvPr/>
            </p:nvSpPr>
            <p:spPr>
              <a:xfrm>
                <a:off x="1120560" y="3963051"/>
                <a:ext cx="12238892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Quy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tắc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ba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điểm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:</a:t>
                </a:r>
              </a:p>
              <a:p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bất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kỳ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.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F933B5-549A-4E1A-8A8F-FA3D373FF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60" y="3963051"/>
                <a:ext cx="12238892" cy="1533177"/>
              </a:xfrm>
              <a:prstGeom prst="rect">
                <a:avLst/>
              </a:prstGeom>
              <a:blipFill>
                <a:blip r:embed="rId3"/>
                <a:stretch>
                  <a:fillRect l="-2042" t="-8333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A92CC42-1817-4227-8D8C-BFFBFBB935CB}"/>
              </a:ext>
            </a:extLst>
          </p:cNvPr>
          <p:cNvSpPr/>
          <p:nvPr/>
        </p:nvSpPr>
        <p:spPr>
          <a:xfrm>
            <a:off x="1052816" y="2964801"/>
            <a:ext cx="64909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 QUY TẮC BA ĐIỂM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BDC3E183-5D09-4C07-99D4-E131B7CDCE28}"/>
                  </a:ext>
                </a:extLst>
              </p:cNvPr>
              <p:cNvSpPr txBox="1"/>
              <p:nvPr/>
            </p:nvSpPr>
            <p:spPr>
              <a:xfrm>
                <a:off x="1120560" y="5780459"/>
                <a:ext cx="17777040" cy="1528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điền vào </a:t>
                </a:r>
                <a:r>
                  <a:rPr lang="en-US" sz="440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 “…”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𝑁𝑃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𝑀𝑃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𝑃𝑁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C3E183-5D09-4C07-99D4-E131B7CDC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60" y="5780459"/>
                <a:ext cx="17777040" cy="1528752"/>
              </a:xfrm>
              <a:prstGeom prst="rect">
                <a:avLst/>
              </a:prstGeom>
              <a:blipFill>
                <a:blip r:embed="rId4"/>
                <a:stretch>
                  <a:fillRect l="-1406" t="-8367" b="-1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3F8350B-1D3B-4B67-8E6C-AB0E7F374830}"/>
              </a:ext>
            </a:extLst>
          </p:cNvPr>
          <p:cNvGrpSpPr/>
          <p:nvPr/>
        </p:nvGrpSpPr>
        <p:grpSpPr>
          <a:xfrm>
            <a:off x="1647924" y="8001000"/>
            <a:ext cx="21135876" cy="3657600"/>
            <a:chOff x="1205494" y="6947472"/>
            <a:chExt cx="22139783" cy="4185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124">
                  <a:extLst>
                    <a:ext uri="{FF2B5EF4-FFF2-40B4-BE49-F238E27FC236}">
                      <a16:creationId xmlns:a16="http://schemas.microsoft.com/office/drawing/2014/main" xmlns="" id="{8CE7EB18-FDF2-49B5-BDD1-342622540528}"/>
                    </a:ext>
                  </a:extLst>
                </p:cNvPr>
                <p:cNvSpPr/>
                <p:nvPr/>
              </p:nvSpPr>
              <p:spPr>
                <a:xfrm>
                  <a:off x="1209586" y="7179457"/>
                  <a:ext cx="22135691" cy="3953569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a)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𝑁𝑃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𝑀𝑃</m:t>
                          </m:r>
                        </m:e>
                      </m:acc>
                    </m:oMath>
                  </a14:m>
                  <a:endPara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  <a:p>
                  <a:r>
                    <a:rPr lang="en-US" sz="44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b)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𝑁𝑀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𝑀𝑃</m:t>
                          </m:r>
                        </m:e>
                      </m:acc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𝑁𝑃</m:t>
                          </m:r>
                        </m:e>
                      </m:acc>
                    </m:oMath>
                  </a14:m>
                  <a:endPara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  <a:p>
                  <a:r>
                    <a:rPr lang="en-US" sz="44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c)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𝑃𝑁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𝑁𝑀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𝑃𝑀</m:t>
                          </m:r>
                        </m:e>
                      </m:acc>
                    </m:oMath>
                  </a14:m>
                  <a:endPara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Rounded Rectangle 124">
                  <a:extLst>
                    <a:ext uri="{FF2B5EF4-FFF2-40B4-BE49-F238E27FC236}">
                      <a16:creationId xmlns:a16="http://schemas.microsoft.com/office/drawing/2014/main" id="{8CE7EB18-FDF2-49B5-BDD1-3426225405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586" y="7179457"/>
                  <a:ext cx="22135691" cy="3953569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5"/>
                  <a:stretch>
                    <a:fillRect l="-950"/>
                  </a:stretch>
                </a:blip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96531C96-77DE-4958-93CC-7E60642BDBEA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xmlns="" id="{479D8BBA-0E85-406F-83D7-11A301F9CC4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65EC0E6C-B093-4543-933F-FF0A4D4A49E8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128">
                <a:extLst>
                  <a:ext uri="{FF2B5EF4-FFF2-40B4-BE49-F238E27FC236}">
                    <a16:creationId xmlns:a16="http://schemas.microsoft.com/office/drawing/2014/main" xmlns="" id="{7A415D30-56ED-47F7-A434-4FC884865E09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xmlns="" id="{09C43741-FBF4-4521-A29B-BE974EDF40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Group 26">
            <a:extLst>
              <a:ext uri="{FF2B5EF4-FFF2-40B4-BE49-F238E27FC236}">
                <a16:creationId xmlns:a16="http://schemas.microsoft.com/office/drawing/2014/main" xmlns="" id="{B3451D47-9D12-4302-A604-084A7DE7C6FF}"/>
              </a:ext>
            </a:extLst>
          </p:cNvPr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AD474E9-4269-4A4A-8F1C-E59A9E55F809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HAI VECT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27">
              <a:extLst>
                <a:ext uri="{FF2B5EF4-FFF2-40B4-BE49-F238E27FC236}">
                  <a16:creationId xmlns:a16="http://schemas.microsoft.com/office/drawing/2014/main" xmlns="" id="{A8F194D9-BE56-4B67-A64D-8453BDD1C0F5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4" name="Isosceles Triangle 44">
                <a:extLst>
                  <a:ext uri="{FF2B5EF4-FFF2-40B4-BE49-F238E27FC236}">
                    <a16:creationId xmlns:a16="http://schemas.microsoft.com/office/drawing/2014/main" xmlns="" id="{EF714D11-3676-4C67-8945-460EF23B61B5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9">
                <a:extLst>
                  <a:ext uri="{FF2B5EF4-FFF2-40B4-BE49-F238E27FC236}">
                    <a16:creationId xmlns:a16="http://schemas.microsoft.com/office/drawing/2014/main" xmlns="" id="{231EAACF-CDF2-43AC-B6FF-42ED3B074D9B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6" name="Round Same Side Corner Rectangle 48">
                  <a:extLst>
                    <a:ext uri="{FF2B5EF4-FFF2-40B4-BE49-F238E27FC236}">
                      <a16:creationId xmlns:a16="http://schemas.microsoft.com/office/drawing/2014/main" xmlns="" id="{A8F3294F-FC4E-439A-AECB-176AF5139E0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D2954B4A-0C84-42DC-BB58-8512E1E028BD}"/>
                    </a:ext>
                  </a:extLst>
                </p:cNvPr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A92CC42-1817-4227-8D8C-BFFBFBB935CB}"/>
              </a:ext>
            </a:extLst>
          </p:cNvPr>
          <p:cNvSpPr/>
          <p:nvPr/>
        </p:nvSpPr>
        <p:spPr>
          <a:xfrm>
            <a:off x="1052816" y="2964801"/>
            <a:ext cx="8853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3. QUY TẮC HÌNH BÌNH HÀNH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2E9D4613-702B-4F99-ABF7-D2FAF2DDAD31}"/>
                  </a:ext>
                </a:extLst>
              </p:cNvPr>
              <p:cNvSpPr txBox="1"/>
              <p:nvPr/>
            </p:nvSpPr>
            <p:spPr>
              <a:xfrm>
                <a:off x="1256505" y="4267200"/>
                <a:ext cx="12238892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Quy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tắc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hình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bình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hành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:</a:t>
                </a: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bình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hành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𝐴𝐷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𝐴𝐶</m:t>
                        </m:r>
                      </m:e>
                    </m:acc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9D4613-702B-4F99-ABF7-D2FAF2DDA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505" y="4267200"/>
                <a:ext cx="12238892" cy="1533177"/>
              </a:xfrm>
              <a:prstGeom prst="rect">
                <a:avLst/>
              </a:prstGeom>
              <a:blipFill>
                <a:blip r:embed="rId3"/>
                <a:stretch>
                  <a:fillRect l="-1992" t="-8333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45B4E3-4A6C-449D-A564-4C2AE0C47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6600" y="3593210"/>
            <a:ext cx="5943600" cy="2803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88590F0C-279C-4640-9165-08C336EC089A}"/>
                  </a:ext>
                </a:extLst>
              </p:cNvPr>
              <p:cNvSpPr txBox="1"/>
              <p:nvPr/>
            </p:nvSpPr>
            <p:spPr>
              <a:xfrm>
                <a:off x="1262367" y="6396460"/>
                <a:ext cx="18051403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điền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“…”</a:t>
                </a: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590F0C-279C-4640-9165-08C336EC0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367" y="6396460"/>
                <a:ext cx="18051403" cy="1533177"/>
              </a:xfrm>
              <a:prstGeom prst="rect">
                <a:avLst/>
              </a:prstGeom>
              <a:blipFill>
                <a:blip r:embed="rId5"/>
                <a:stretch>
                  <a:fillRect l="-1351" t="-8333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2600EBE-FD1B-483C-8960-50096AABC4FC}"/>
              </a:ext>
            </a:extLst>
          </p:cNvPr>
          <p:cNvGrpSpPr/>
          <p:nvPr/>
        </p:nvGrpSpPr>
        <p:grpSpPr>
          <a:xfrm>
            <a:off x="1647924" y="8001000"/>
            <a:ext cx="21135876" cy="4038600"/>
            <a:chOff x="1205494" y="6947472"/>
            <a:chExt cx="22139783" cy="4621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124">
                  <a:extLst>
                    <a:ext uri="{FF2B5EF4-FFF2-40B4-BE49-F238E27FC236}">
                      <a16:creationId xmlns:a16="http://schemas.microsoft.com/office/drawing/2014/main" xmlns="" id="{B6A60087-C02B-4DC8-A592-997AD56923A4}"/>
                    </a:ext>
                  </a:extLst>
                </p:cNvPr>
                <p:cNvSpPr/>
                <p:nvPr/>
              </p:nvSpPr>
              <p:spPr>
                <a:xfrm>
                  <a:off x="1209586" y="7179457"/>
                  <a:ext cx="22135691" cy="4389564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14350" indent="-514350">
                    <a:buAutoNum type="alphaLcParenR"/>
                  </a:pPr>
                  <a:r>
                    <a:rPr lang="en-US" sz="4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acc>
                    </m:oMath>
                  </a14:m>
                  <a:endPara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514350" indent="-514350">
                    <a:buAutoNum type="alphaLcParenR"/>
                  </a:pPr>
                  <a:r>
                    <a:rPr lang="en-US" sz="4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</m:acc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</m:acc>
                    </m:oMath>
                  </a14:m>
                  <a:endPara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514350" indent="-514350">
                    <a:buAutoNum type="alphaLcParenR"/>
                  </a:pPr>
                  <a:r>
                    <a:rPr lang="en-US" sz="4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</m:acc>
                    </m:oMath>
                  </a14:m>
                  <a:endPara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Rounded Rectangle 124">
                  <a:extLst>
                    <a:ext uri="{FF2B5EF4-FFF2-40B4-BE49-F238E27FC236}">
                      <a16:creationId xmlns:a16="http://schemas.microsoft.com/office/drawing/2014/main" id="{B6A60087-C02B-4DC8-A592-997AD56923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586" y="7179457"/>
                  <a:ext cx="22135691" cy="4389564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6"/>
                  <a:stretch>
                    <a:fillRect l="-806"/>
                  </a:stretch>
                </a:blip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20A3297-1E03-4F3C-BDA6-70BBEB53A648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xmlns="" id="{6FD2FD02-1400-4D97-B897-3DCE6047E26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04E800BD-7BDB-4E44-BD82-E5F1EEAFC3EF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Round Diagonal Corner Rectangle 128">
                <a:extLst>
                  <a:ext uri="{FF2B5EF4-FFF2-40B4-BE49-F238E27FC236}">
                    <a16:creationId xmlns:a16="http://schemas.microsoft.com/office/drawing/2014/main" xmlns="" id="{8B4F8074-5D7B-4FB6-8C97-3C1FF9F29B06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xmlns="" id="{F4B3BB03-CEA0-4D2C-AF29-EA1DBE241B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6" name="Group 26">
            <a:extLst>
              <a:ext uri="{FF2B5EF4-FFF2-40B4-BE49-F238E27FC236}">
                <a16:creationId xmlns:a16="http://schemas.microsoft.com/office/drawing/2014/main" xmlns="" id="{99544A18-4503-4A91-8F84-CB154C5DF82E}"/>
              </a:ext>
            </a:extLst>
          </p:cNvPr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5A75615-1BB7-4308-B1BA-58485D49CBC5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HAI VECT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8" name="Group 27">
              <a:extLst>
                <a:ext uri="{FF2B5EF4-FFF2-40B4-BE49-F238E27FC236}">
                  <a16:creationId xmlns:a16="http://schemas.microsoft.com/office/drawing/2014/main" xmlns="" id="{A32C41F6-2E28-4E82-A228-AAAB5CFCAD6A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9" name="Isosceles Triangle 44">
                <a:extLst>
                  <a:ext uri="{FF2B5EF4-FFF2-40B4-BE49-F238E27FC236}">
                    <a16:creationId xmlns:a16="http://schemas.microsoft.com/office/drawing/2014/main" xmlns="" id="{8E5F43AE-0977-4A2E-9418-7530550FA65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29">
                <a:extLst>
                  <a:ext uri="{FF2B5EF4-FFF2-40B4-BE49-F238E27FC236}">
                    <a16:creationId xmlns:a16="http://schemas.microsoft.com/office/drawing/2014/main" xmlns="" id="{12E5E8CB-E6F3-41E3-9FD7-CFCB5816320D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2" name="Round Same Side Corner Rectangle 48">
                  <a:extLst>
                    <a:ext uri="{FF2B5EF4-FFF2-40B4-BE49-F238E27FC236}">
                      <a16:creationId xmlns:a16="http://schemas.microsoft.com/office/drawing/2014/main" xmlns="" id="{F682A42E-FB13-48A5-808E-B2FDADAD4C1F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xmlns="" id="{85E4E7DC-52D2-467C-A314-9E39863EFE9B}"/>
                    </a:ext>
                  </a:extLst>
                </p:cNvPr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0823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28259" y="3043078"/>
            <a:ext cx="58583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4.TÍNH CHẤT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E6E3F9B-93C0-461E-9A76-43DB916AADED}"/>
              </a:ext>
            </a:extLst>
          </p:cNvPr>
          <p:cNvSpPr/>
          <p:nvPr/>
        </p:nvSpPr>
        <p:spPr>
          <a:xfrm>
            <a:off x="1905000" y="4183022"/>
            <a:ext cx="1987461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A8753E86-C58C-49D6-B890-1419A8360728}"/>
                  </a:ext>
                </a:extLst>
              </p:cNvPr>
              <p:cNvSpPr/>
              <p:nvPr/>
            </p:nvSpPr>
            <p:spPr>
              <a:xfrm>
                <a:off x="3783626" y="6001208"/>
                <a:ext cx="11913574" cy="8695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cs typeface="Arial" panose="020B0604020202020204" pitchFamily="34" charset="0"/>
                    <a:sym typeface="Wingdings 2" panose="05020102010507070707" pitchFamily="18" charset="2"/>
                  </a:rPr>
                  <a:t> 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chất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giao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hoán</a:t>
                </a:r>
                <a:r>
                  <a:rPr lang="en-US" sz="4400" dirty="0">
                    <a:cs typeface="Arial" panose="020B0604020202020204" pitchFamily="34" charset="0"/>
                  </a:rPr>
                  <a:t>)</a:t>
                </a:r>
                <a:endParaRPr lang="vi-VN" sz="44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626" y="6001208"/>
                <a:ext cx="11913574" cy="869597"/>
              </a:xfrm>
              <a:prstGeom prst="rect">
                <a:avLst/>
              </a:prstGeom>
              <a:blipFill>
                <a:blip r:embed="rId3"/>
                <a:stretch>
                  <a:fillRect l="-2098" t="-3497" b="-3286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5F71D619-9479-44BC-AA67-2C73523E904B}"/>
                  </a:ext>
                </a:extLst>
              </p:cNvPr>
              <p:cNvSpPr/>
              <p:nvPr/>
            </p:nvSpPr>
            <p:spPr>
              <a:xfrm>
                <a:off x="3783626" y="9448800"/>
                <a:ext cx="13132774" cy="110568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cs typeface="Arial" panose="020B0604020202020204" pitchFamily="34" charset="0"/>
                    <a:sym typeface="Wingdings 2" panose="05020102010507070707" pitchFamily="18" charset="2"/>
                  </a:rPr>
                  <a:t> 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cs typeface="Arial" panose="020B0604020202020204" pitchFamily="34" charset="0"/>
                  </a:rPr>
                  <a:t> ( </a:t>
                </a:r>
                <a:r>
                  <a:rPr lang="en-US" sz="4400" dirty="0" err="1"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chất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hợp</a:t>
                </a:r>
                <a:r>
                  <a:rPr lang="en-US" sz="4400" dirty="0">
                    <a:cs typeface="Arial" panose="020B0604020202020204" pitchFamily="34" charset="0"/>
                  </a:rPr>
                  <a:t>)</a:t>
                </a:r>
                <a:endParaRPr lang="vi-VN" sz="44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71D619-9479-44BC-AA67-2C73523E9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626" y="9448800"/>
                <a:ext cx="13132774" cy="1105687"/>
              </a:xfrm>
              <a:prstGeom prst="rect">
                <a:avLst/>
              </a:prstGeom>
              <a:blipFill>
                <a:blip r:embed="rId4"/>
                <a:stretch>
                  <a:fillRect l="-1903" b="-1049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E9BD003D-2BE1-4D8D-BD11-26CD79841E3F}"/>
                  </a:ext>
                </a:extLst>
              </p:cNvPr>
              <p:cNvSpPr/>
              <p:nvPr/>
            </p:nvSpPr>
            <p:spPr>
              <a:xfrm>
                <a:off x="3783626" y="7704512"/>
                <a:ext cx="11913574" cy="85606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cs typeface="Arial" panose="020B0604020202020204" pitchFamily="34" charset="0"/>
                    <a:sym typeface="Wingdings 2" panose="05020102010507070707" pitchFamily="18" charset="2"/>
                  </a:rPr>
                  <a:t> 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cs typeface="Arial" panose="020B0604020202020204" pitchFamily="34" charset="0"/>
                  </a:rPr>
                  <a:t> ( </a:t>
                </a:r>
                <a:r>
                  <a:rPr lang="en-US" sz="4400" dirty="0" err="1"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chất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cs typeface="Arial" panose="020B0604020202020204" pitchFamily="34" charset="0"/>
                  </a:rPr>
                  <a:t>)</a:t>
                </a:r>
                <a:endParaRPr lang="vi-VN" sz="44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9BD003D-2BE1-4D8D-BD11-26CD79841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626" y="7704512"/>
                <a:ext cx="11913574" cy="856068"/>
              </a:xfrm>
              <a:prstGeom prst="rect">
                <a:avLst/>
              </a:prstGeom>
              <a:blipFill>
                <a:blip r:embed="rId5"/>
                <a:stretch>
                  <a:fillRect l="-2098" t="-6429" b="-335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0819439-F222-47C6-A099-CCB384095658}"/>
              </a:ext>
            </a:extLst>
          </p:cNvPr>
          <p:cNvSpPr/>
          <p:nvPr/>
        </p:nvSpPr>
        <p:spPr>
          <a:xfrm>
            <a:off x="3429000" y="5715000"/>
            <a:ext cx="13792200" cy="495792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26">
            <a:extLst>
              <a:ext uri="{FF2B5EF4-FFF2-40B4-BE49-F238E27FC236}">
                <a16:creationId xmlns:a16="http://schemas.microsoft.com/office/drawing/2014/main" xmlns="" id="{1962CF92-7873-4FBF-AA45-A83499B7C39A}"/>
              </a:ext>
            </a:extLst>
          </p:cNvPr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A51BF55-5F85-4800-9DD9-731858CEB191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HAI VECT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" name="Group 27">
              <a:extLst>
                <a:ext uri="{FF2B5EF4-FFF2-40B4-BE49-F238E27FC236}">
                  <a16:creationId xmlns:a16="http://schemas.microsoft.com/office/drawing/2014/main" xmlns="" id="{2521D6B4-A369-4100-940A-A3E53E060013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>
                <a:extLst>
                  <a:ext uri="{FF2B5EF4-FFF2-40B4-BE49-F238E27FC236}">
                    <a16:creationId xmlns:a16="http://schemas.microsoft.com/office/drawing/2014/main" xmlns="" id="{E839265F-2E67-493A-BCFD-8A278E6EC80A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9">
                <a:extLst>
                  <a:ext uri="{FF2B5EF4-FFF2-40B4-BE49-F238E27FC236}">
                    <a16:creationId xmlns:a16="http://schemas.microsoft.com/office/drawing/2014/main" xmlns="" id="{A6BA9BDD-9632-46E6-8503-1B098B4F7492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3" name="Round Same Side Corner Rectangle 48">
                  <a:extLst>
                    <a:ext uri="{FF2B5EF4-FFF2-40B4-BE49-F238E27FC236}">
                      <a16:creationId xmlns:a16="http://schemas.microsoft.com/office/drawing/2014/main" xmlns="" id="{A823A405-EAA4-4747-A966-E3F54B06F7D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32A79DE6-FD1A-4C07-9FD0-1146BFA9B815}"/>
                    </a:ext>
                  </a:extLst>
                </p:cNvPr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715AA87-D8F4-42E7-8CFF-F9CEA9974D81}"/>
                  </a:ext>
                </a:extLst>
              </p:cNvPr>
              <p:cNvSpPr txBox="1"/>
              <p:nvPr/>
            </p:nvSpPr>
            <p:spPr>
              <a:xfrm>
                <a:off x="1539456" y="3812519"/>
                <a:ext cx="15681744" cy="869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,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15AA87-D8F4-42E7-8CFF-F9CEA9974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6" y="3812519"/>
                <a:ext cx="15681744" cy="869597"/>
              </a:xfrm>
              <a:prstGeom prst="rect">
                <a:avLst/>
              </a:prstGeom>
              <a:blipFill>
                <a:blip r:embed="rId6"/>
                <a:stretch>
                  <a:fillRect t="-3497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1" grpId="0"/>
      <p:bldP spid="26" grpId="0"/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3"/>
            <a:ext cx="22136901" cy="6640781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60923" y="126492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923" y="126492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 l="-121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43446" y="4101392"/>
                <a:ext cx="5485687" cy="922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𝐼𝐴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𝐵𝐼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46" y="4101392"/>
                <a:ext cx="5485687" cy="9227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241664" y="4115527"/>
                <a:ext cx="5485687" cy="922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𝐶𝐷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664" y="4115527"/>
                <a:ext cx="5485687" cy="922753"/>
              </a:xfrm>
              <a:prstGeom prst="rect">
                <a:avLst/>
              </a:prstGeom>
              <a:blipFill>
                <a:blip r:embed="rId6"/>
                <a:stretch>
                  <a:fillRect t="-5960" b="-33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890413" y="4112834"/>
                <a:ext cx="5485687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</m:t>
                        </m:r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𝐴𝐷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0413" y="4112834"/>
                <a:ext cx="5485687" cy="925446"/>
              </a:xfrm>
              <a:prstGeom prst="rect">
                <a:avLst/>
              </a:prstGeom>
              <a:blipFill>
                <a:blip r:embed="rId7"/>
                <a:stretch>
                  <a:fillRect t="-5960" r="-556" b="-33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475139" y="4110952"/>
                <a:ext cx="5485687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800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𝐵𝐷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b="1" dirty="0"/>
                  <a:t>.</a:t>
                </a:r>
                <a:endParaRPr lang="vi-VN" sz="4800" b="1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139" y="4110952"/>
                <a:ext cx="5485687" cy="925446"/>
              </a:xfrm>
              <a:prstGeom prst="rect">
                <a:avLst/>
              </a:prstGeom>
              <a:blipFill>
                <a:blip r:embed="rId8"/>
                <a:stretch>
                  <a:fillRect t="-3947" b="-34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396250" y="8140084"/>
                <a:ext cx="14237044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A,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𝐼𝐴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𝐼𝐴</m:t>
                        </m:r>
                      </m:e>
                    </m:acc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0" i="1" spc="-15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spc="-15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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 A.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50" y="8140084"/>
                <a:ext cx="14237044" cy="925446"/>
              </a:xfrm>
              <a:prstGeom prst="rect">
                <a:avLst/>
              </a:prstGeom>
              <a:blipFill>
                <a:blip r:embed="rId9"/>
                <a:stretch>
                  <a:fillRect l="-1926" t="-5921" b="-3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1374028" y="9405784"/>
                <a:ext cx="14551771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đáp án B,</a:t>
                </a:r>
                <a:r>
                  <a:rPr lang="en-US" sz="4800" spc="-15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𝐶𝐷</m:t>
                        </m:r>
                      </m:e>
                    </m:acc>
                    <m:r>
                      <a:rPr lang="vi-VN" sz="4800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vi-VN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𝐵𝐴</m:t>
                        </m:r>
                      </m:e>
                    </m:acc>
                    <m:r>
                      <a:rPr lang="vi-VN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4800" dirty="0">
                    <a:cs typeface="Arial" panose="020B0604020202020204" pitchFamily="34" charset="0"/>
                  </a:rPr>
                  <a:t> 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</a:t>
                </a:r>
                <a:r>
                  <a:rPr lang="vi-VN" sz="4800">
                    <a:cs typeface="Arial" panose="020B0604020202020204" pitchFamily="34" charset="0"/>
                  </a:rPr>
                  <a:t> Đúng</a:t>
                </a:r>
                <a:r>
                  <a:rPr lang="en-US" sz="4800">
                    <a:cs typeface="Arial" panose="020B0604020202020204" pitchFamily="34" charset="0"/>
                  </a:rPr>
                  <a:t>.</a:t>
                </a:r>
                <a:r>
                  <a:rPr lang="vi-VN" sz="4800">
                    <a:cs typeface="Arial" panose="020B0604020202020204" pitchFamily="34" charset="0"/>
                  </a:rPr>
                  <a:t>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28" y="9405784"/>
                <a:ext cx="14551771" cy="925446"/>
              </a:xfrm>
              <a:prstGeom prst="rect">
                <a:avLst/>
              </a:prstGeom>
              <a:blipFill>
                <a:blip r:embed="rId10"/>
                <a:stretch>
                  <a:fillRect l="-1885" t="-7895" b="-34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A321F7A4-D50F-4201-AA3D-DEEA6E8E4D80}"/>
                  </a:ext>
                </a:extLst>
              </p:cNvPr>
              <p:cNvSpPr/>
              <p:nvPr/>
            </p:nvSpPr>
            <p:spPr>
              <a:xfrm>
                <a:off x="1374029" y="10534808"/>
                <a:ext cx="12937511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đáp án C,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𝐴𝐷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vi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</a:t>
                </a:r>
                <a:r>
                  <a:rPr lang="vi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Loại 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29" y="10534808"/>
                <a:ext cx="12937511" cy="925446"/>
              </a:xfrm>
              <a:prstGeom prst="rect">
                <a:avLst/>
              </a:prstGeom>
              <a:blipFill>
                <a:blip r:embed="rId11"/>
                <a:stretch>
                  <a:fillRect l="-2120" t="-5921" b="-3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477000" y="40386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1165974-31ED-4BE4-89FC-3F8C50CE078D}"/>
              </a:ext>
            </a:extLst>
          </p:cNvPr>
          <p:cNvGrpSpPr/>
          <p:nvPr/>
        </p:nvGrpSpPr>
        <p:grpSpPr>
          <a:xfrm>
            <a:off x="16154400" y="7924800"/>
            <a:ext cx="6324600" cy="3792877"/>
            <a:chOff x="16154400" y="7333569"/>
            <a:chExt cx="6324600" cy="379287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09F558F-0A8E-438F-A79A-7CF82F6A47AE}"/>
                </a:ext>
              </a:extLst>
            </p:cNvPr>
            <p:cNvGrpSpPr/>
            <p:nvPr/>
          </p:nvGrpSpPr>
          <p:grpSpPr>
            <a:xfrm>
              <a:off x="16154400" y="7333569"/>
              <a:ext cx="6324600" cy="3792877"/>
              <a:chOff x="16154400" y="7333569"/>
              <a:chExt cx="6324600" cy="3792877"/>
            </a:xfrm>
          </p:grpSpPr>
          <p:sp>
            <p:nvSpPr>
              <p:cNvPr id="3" name="Parallelogram 2">
                <a:extLst>
                  <a:ext uri="{FF2B5EF4-FFF2-40B4-BE49-F238E27FC236}">
                    <a16:creationId xmlns:a16="http://schemas.microsoft.com/office/drawing/2014/main" xmlns="" id="{F7FAC099-7285-4743-A85B-3CF75ADA01B7}"/>
                  </a:ext>
                </a:extLst>
              </p:cNvPr>
              <p:cNvSpPr/>
              <p:nvPr/>
            </p:nvSpPr>
            <p:spPr>
              <a:xfrm>
                <a:off x="16459200" y="7924800"/>
                <a:ext cx="5715000" cy="2286000"/>
              </a:xfrm>
              <a:prstGeom prst="parallelogram">
                <a:avLst/>
              </a:prstGeom>
              <a:noFill/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AC9F1158-0539-4277-AD88-AC80CB298D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92600" y="7924800"/>
                <a:ext cx="4648200" cy="2286000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AAD46691-5A37-41FB-B6C7-626E4C16AC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59200" y="7924800"/>
                <a:ext cx="5715000" cy="2286001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xmlns="" id="{C2C7FF10-C176-4765-9867-A4D3F8CF9CA6}"/>
                      </a:ext>
                    </a:extLst>
                  </p:cNvPr>
                  <p:cNvSpPr txBox="1"/>
                  <p:nvPr/>
                </p:nvSpPr>
                <p:spPr>
                  <a:xfrm>
                    <a:off x="16459200" y="7356902"/>
                    <a:ext cx="304800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C2C7FF10-C176-4765-9867-A4D3F8CF9C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59200" y="7356902"/>
                    <a:ext cx="304800" cy="75405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3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xmlns="" id="{122CEEB9-4C30-4BEC-AAE5-41B3D4B60B5F}"/>
                      </a:ext>
                    </a:extLst>
                  </p:cNvPr>
                  <p:cNvSpPr txBox="1"/>
                  <p:nvPr/>
                </p:nvSpPr>
                <p:spPr>
                  <a:xfrm>
                    <a:off x="21366480" y="10222022"/>
                    <a:ext cx="304800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122CEEB9-4C30-4BEC-AAE5-41B3D4B60B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66480" y="10222022"/>
                    <a:ext cx="304800" cy="75405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3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xmlns="" id="{5BBBE4C9-FE52-4071-8FCD-139B2F2F67B1}"/>
                      </a:ext>
                    </a:extLst>
                  </p:cNvPr>
                  <p:cNvSpPr txBox="1"/>
                  <p:nvPr/>
                </p:nvSpPr>
                <p:spPr>
                  <a:xfrm>
                    <a:off x="16154400" y="10372393"/>
                    <a:ext cx="304800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5BBBE4C9-FE52-4071-8FCD-139B2F2F67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54400" y="10372393"/>
                    <a:ext cx="304800" cy="75405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xmlns="" id="{A8224F90-3937-4E0D-9982-77BACF5421E5}"/>
                      </a:ext>
                    </a:extLst>
                  </p:cNvPr>
                  <p:cNvSpPr txBox="1"/>
                  <p:nvPr/>
                </p:nvSpPr>
                <p:spPr>
                  <a:xfrm>
                    <a:off x="22174200" y="7333569"/>
                    <a:ext cx="304800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A8224F90-3937-4E0D-9982-77BACF5421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74200" y="7333569"/>
                    <a:ext cx="304800" cy="75405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4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xmlns="" id="{8B330820-D4CA-475A-90A2-0442E5F8C80F}"/>
                    </a:ext>
                  </a:extLst>
                </p:cNvPr>
                <p:cNvSpPr txBox="1"/>
                <p:nvPr/>
              </p:nvSpPr>
              <p:spPr>
                <a:xfrm>
                  <a:off x="19011900" y="9217578"/>
                  <a:ext cx="304800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B330820-D4CA-475A-90A2-0442E5F8C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11900" y="9217578"/>
                  <a:ext cx="304800" cy="75405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77">
                <a:extLst>
                  <a:ext uri="{FF2B5EF4-FFF2-40B4-BE49-F238E27FC236}">
                    <a16:creationId xmlns:a16="http://schemas.microsoft.com/office/drawing/2014/main" xmlns="" id="{11BBAF10-A851-4A96-BEB7-026C6EC27AB3}"/>
                  </a:ext>
                </a:extLst>
              </p:cNvPr>
              <p:cNvSpPr/>
              <p:nvPr/>
            </p:nvSpPr>
            <p:spPr>
              <a:xfrm>
                <a:off x="1464289" y="11571354"/>
                <a:ext cx="12937511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đáp </a:t>
                </a:r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án 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</m:t>
                        </m:r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𝐷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vi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</a:t>
                </a:r>
                <a:r>
                  <a:rPr lang="vi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Loại 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" name="Rectangle 77">
                <a:extLst>
                  <a:ext uri="{FF2B5EF4-FFF2-40B4-BE49-F238E27FC236}">
                    <a16:creationId xmlns:a16="http://schemas.microsoft.com/office/drawing/2014/main" id="{11BBAF10-A851-4A96-BEB7-026C6EC27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289" y="11571354"/>
                <a:ext cx="12937511" cy="925446"/>
              </a:xfrm>
              <a:prstGeom prst="rect">
                <a:avLst/>
              </a:prstGeom>
              <a:blipFill>
                <a:blip r:embed="rId17"/>
                <a:stretch>
                  <a:fillRect l="-2120" t="-5921" b="-3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78" grpId="0"/>
      <p:bldP spid="49" grpId="0" animBg="1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3549" y="6858000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79283" y="928396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800" b="1" spc="-15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en-US" sz="4800" b="1" spc="-15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b="1" spc="-15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spc="-15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283" y="928396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4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Đẳng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 đúng?</a:t>
                </a:r>
                <a:endParaRPr lang="vi-VN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 l="-121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06884" y="3960242"/>
                <a:ext cx="7332316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sz="4800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𝐶𝐷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𝐴𝐶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884" y="3960242"/>
                <a:ext cx="7332316" cy="925446"/>
              </a:xfrm>
              <a:prstGeom prst="rect">
                <a:avLst/>
              </a:prstGeom>
              <a:blipFill>
                <a:blip r:embed="rId5"/>
                <a:stretch>
                  <a:fillRect t="-5960" b="-33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490001" y="3959096"/>
                <a:ext cx="6592893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𝐶𝐷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𝐴𝐷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001" y="3959096"/>
                <a:ext cx="6592893" cy="925446"/>
              </a:xfrm>
              <a:prstGeom prst="rect">
                <a:avLst/>
              </a:prstGeom>
              <a:blipFill>
                <a:blip r:embed="rId6"/>
                <a:stretch>
                  <a:fillRect t="-5921" r="-648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465788" y="4897707"/>
                <a:ext cx="6687612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𝐶𝐷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𝐷𝐴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788" y="4897707"/>
                <a:ext cx="6687612" cy="925446"/>
              </a:xfrm>
              <a:prstGeom prst="rect">
                <a:avLst/>
              </a:prstGeom>
              <a:blipFill>
                <a:blip r:embed="rId7"/>
                <a:stretch>
                  <a:fillRect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490001" y="5031316"/>
                <a:ext cx="6687612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𝐶𝐷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𝐴𝐷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800" b="1" dirty="0"/>
                  <a:t>.</a:t>
                </a:r>
                <a:endParaRPr lang="vi-VN" sz="4800" b="1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001" y="5031316"/>
                <a:ext cx="6687612" cy="925446"/>
              </a:xfrm>
              <a:prstGeom prst="rect">
                <a:avLst/>
              </a:prstGeom>
              <a:blipFill>
                <a:blip r:embed="rId8"/>
                <a:stretch>
                  <a:fillRect t="-3947" r="-456" b="-34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827944" y="8172750"/>
                <a:ext cx="21108256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vi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𝐶𝐷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𝐴𝐷</m:t>
                        </m:r>
                      </m:e>
                    </m:acc>
                    <m:r>
                      <a:rPr lang="vi-VN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𝐷𝐵</m:t>
                        </m:r>
                      </m:e>
                    </m:acc>
                    <m:r>
                      <a:rPr lang="vi-VN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𝐶𝐵</m:t>
                        </m:r>
                      </m:e>
                    </m:acc>
                    <m:r>
                      <a:rPr lang="vi-VN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𝐵𝐷</m:t>
                        </m:r>
                      </m:e>
                    </m:acc>
                    <m:r>
                      <a:rPr lang="vi-VN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𝐴𝐷</m:t>
                        </m:r>
                      </m:e>
                    </m:acc>
                    <m:r>
                      <a:rPr lang="vi-VN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𝐶𝐵</m:t>
                        </m:r>
                      </m:e>
                    </m:acc>
                    <m:r>
                      <a:rPr lang="vi-VN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d>
                      <m:dPr>
                        <m:ctrlPr>
                          <a:rPr lang="vi-VN" sz="4800" b="0" i="1" spc="-15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 spc="-15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vi-VN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𝐷𝐵</m:t>
                            </m:r>
                          </m:e>
                        </m:acc>
                        <m:r>
                          <a:rPr lang="vi-VN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 spc="-15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vi-VN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𝐵𝐷</m:t>
                            </m:r>
                          </m:e>
                        </m:acc>
                      </m:e>
                    </m:d>
                    <m:r>
                      <a:rPr lang="vi-VN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𝐴𝐷</m:t>
                        </m:r>
                      </m:e>
                    </m:acc>
                    <m:r>
                      <a:rPr lang="vi-VN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𝐶𝐵</m:t>
                        </m:r>
                      </m:e>
                    </m:acc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44" y="8172750"/>
                <a:ext cx="21108256" cy="984693"/>
              </a:xfrm>
              <a:prstGeom prst="rect">
                <a:avLst/>
              </a:prstGeom>
              <a:blipFill>
                <a:blip r:embed="rId9"/>
                <a:stretch>
                  <a:fillRect l="-1328" t="-496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2344400" y="5038491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026806" y="888147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806" y="888147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Đẳng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 đúng?</a:t>
                </a:r>
                <a:endParaRPr lang="vi-VN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 l="-121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11376" y="4777338"/>
                <a:ext cx="5397798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𝐵𝐶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𝐶𝐴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76" y="4777338"/>
                <a:ext cx="5397798" cy="925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915802" y="4853339"/>
                <a:ext cx="5079549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𝐶𝐵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𝐴𝐶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802" y="4853339"/>
                <a:ext cx="5079549" cy="9254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592408" y="4856372"/>
                <a:ext cx="5079549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𝐵𝐶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𝐴𝐶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2408" y="4856372"/>
                <a:ext cx="5079549" cy="9254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179918" y="4875274"/>
                <a:ext cx="4971512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𝐶𝐴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𝐵𝐶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9918" y="4875274"/>
                <a:ext cx="4971512" cy="9254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D3AFA5A-4934-4FF4-BBE2-95486ED925FF}"/>
              </a:ext>
            </a:extLst>
          </p:cNvPr>
          <p:cNvSpPr/>
          <p:nvPr/>
        </p:nvSpPr>
        <p:spPr>
          <a:xfrm>
            <a:off x="2061881" y="7933994"/>
            <a:ext cx="15272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Theo quy tắc 3 điểm ta chọn đáp án B.</a:t>
            </a:r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665609" y="48006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47F8F46-16B3-459F-A531-C2337603110D}"/>
              </a:ext>
            </a:extLst>
          </p:cNvPr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45" name="Rounded Rectangle 124">
              <a:extLst>
                <a:ext uri="{FF2B5EF4-FFF2-40B4-BE49-F238E27FC236}">
                  <a16:creationId xmlns:a16="http://schemas.microsoft.com/office/drawing/2014/main" xmlns="" id="{B224D071-DBFE-4B89-B8AF-CBF43FBF7313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F7643778-7EF1-4061-B563-4EA20D2D199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xmlns="" id="{AEF62A4E-F770-49E7-BEB1-D6BC50BB2C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89FF4A8D-3E36-4CC5-B1BE-792407C3434D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Round Diagonal Corner Rectangle 128">
                <a:extLst>
                  <a:ext uri="{FF2B5EF4-FFF2-40B4-BE49-F238E27FC236}">
                    <a16:creationId xmlns:a16="http://schemas.microsoft.com/office/drawing/2014/main" xmlns="" id="{2FEB95EB-BD5E-46A1-91BC-729B156FBE61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xmlns="" id="{EC07A91E-41BD-456E-8258-9CF8244903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2458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982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800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𝐴𝐵𝐶𝐷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. Khi </a:t>
                </a:r>
                <a:r>
                  <a:rPr lang="en-US" sz="4800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 smtClean="0">
                            <a:latin typeface="Cambria Math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 spc="-15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 spc="-15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bằng?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982000"/>
              </a:xfrm>
              <a:prstGeom prst="rect">
                <a:avLst/>
              </a:prstGeom>
              <a:blipFill>
                <a:blip r:embed="rId3"/>
                <a:stretch>
                  <a:fillRect l="-1216" t="-496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6079" y="4343400"/>
                <a:ext cx="4388542" cy="1656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ad>
                        <m:radPr>
                          <m:degHide m:val="on"/>
                          <m:ctrlP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9" y="4343400"/>
                <a:ext cx="4388542" cy="16565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403638" y="4145917"/>
                <a:ext cx="4388542" cy="1269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f>
                      <m:fPr>
                        <m:ctrlPr>
                          <a:rPr lang="en-US" sz="4800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i="1" spc="-15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638" y="4145917"/>
                <a:ext cx="4388542" cy="1269386"/>
              </a:xfrm>
              <a:prstGeom prst="rect">
                <a:avLst/>
              </a:prstGeom>
              <a:blipFill>
                <a:blip r:embed="rId5"/>
                <a:stretch>
                  <a:fillRect b="-10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381093" y="4490945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480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093" y="4490945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015116" y="4550190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5116" y="4550190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291667" y="42672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6689BE2C-8F63-4FD2-9C03-0D2706FF82BA}"/>
                  </a:ext>
                </a:extLst>
              </p:cNvPr>
              <p:cNvSpPr txBox="1"/>
              <p:nvPr/>
            </p:nvSpPr>
            <p:spPr>
              <a:xfrm>
                <a:off x="2302489" y="8237454"/>
                <a:ext cx="16061711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quy tắc hình </a:t>
                </a:r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bình hành: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89BE2C-8F63-4FD2-9C03-0D2706FF8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9" y="8237454"/>
                <a:ext cx="16061711" cy="925446"/>
              </a:xfrm>
              <a:prstGeom prst="rect">
                <a:avLst/>
              </a:prstGeom>
              <a:blipFill>
                <a:blip r:embed="rId8"/>
                <a:stretch>
                  <a:fillRect l="-1746" t="-5263" b="-3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A31F83F8-F1CE-4C03-BF8A-05FEEE3FB9EE}"/>
                  </a:ext>
                </a:extLst>
              </p:cNvPr>
              <p:cNvSpPr txBox="1"/>
              <p:nvPr/>
            </p:nvSpPr>
            <p:spPr>
              <a:xfrm>
                <a:off x="2302489" y="9438725"/>
                <a:ext cx="10668000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đó: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 smtClean="0">
                            <a:latin typeface="Cambria Math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 spc="-15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 spc="-15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vi-VN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800" b="0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800" b="0" i="1" spc="-15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vi-VN" sz="4800" b="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vi-VN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  <m:r>
                      <a:rPr lang="vi-VN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4800" b="0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1F83F8-F1CE-4C03-BF8A-05FEEE3FB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9" y="9438725"/>
                <a:ext cx="10668000" cy="984693"/>
              </a:xfrm>
              <a:prstGeom prst="rect">
                <a:avLst/>
              </a:prstGeom>
              <a:blipFill>
                <a:blip r:embed="rId9"/>
                <a:stretch>
                  <a:fillRect l="-2629" t="-4938" b="-25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2C1CBC9-5A72-4395-8D9F-6A5AFA0B39C8}"/>
              </a:ext>
            </a:extLst>
          </p:cNvPr>
          <p:cNvGrpSpPr/>
          <p:nvPr/>
        </p:nvGrpSpPr>
        <p:grpSpPr>
          <a:xfrm>
            <a:off x="15849600" y="7522076"/>
            <a:ext cx="4612748" cy="4669924"/>
            <a:chOff x="15716894" y="7522076"/>
            <a:chExt cx="4745454" cy="44461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8978420-F146-4E83-82BC-7060538B4B01}"/>
                </a:ext>
              </a:extLst>
            </p:cNvPr>
            <p:cNvSpPr/>
            <p:nvPr/>
          </p:nvSpPr>
          <p:spPr>
            <a:xfrm>
              <a:off x="16230600" y="8077200"/>
              <a:ext cx="3810000" cy="3276600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0D84BE22-F351-4744-BA27-CC83AC8C70E9}"/>
                    </a:ext>
                  </a:extLst>
                </p:cNvPr>
                <p:cNvSpPr txBox="1"/>
                <p:nvPr/>
              </p:nvSpPr>
              <p:spPr>
                <a:xfrm>
                  <a:off x="15716894" y="7635755"/>
                  <a:ext cx="381000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D84BE22-F351-4744-BA27-CC83AC8C70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16894" y="7635755"/>
                  <a:ext cx="381000" cy="754053"/>
                </a:xfrm>
                <a:prstGeom prst="rect">
                  <a:avLst/>
                </a:prstGeom>
                <a:blipFill>
                  <a:blip r:embed="rId10"/>
                  <a:stretch>
                    <a:fillRect r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8398ACF3-F87D-443B-8918-DB13DA6A31A5}"/>
                    </a:ext>
                  </a:extLst>
                </p:cNvPr>
                <p:cNvSpPr txBox="1"/>
                <p:nvPr/>
              </p:nvSpPr>
              <p:spPr>
                <a:xfrm>
                  <a:off x="20019953" y="7522076"/>
                  <a:ext cx="381000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398ACF3-F87D-443B-8918-DB13DA6A31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19953" y="7522076"/>
                  <a:ext cx="381000" cy="754053"/>
                </a:xfrm>
                <a:prstGeom prst="rect">
                  <a:avLst/>
                </a:prstGeom>
                <a:blipFill>
                  <a:blip r:embed="rId11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xmlns="" id="{ACA67F0E-367A-45A5-B35A-22EAC0D58607}"/>
                    </a:ext>
                  </a:extLst>
                </p:cNvPr>
                <p:cNvSpPr txBox="1"/>
                <p:nvPr/>
              </p:nvSpPr>
              <p:spPr>
                <a:xfrm>
                  <a:off x="20081348" y="10976773"/>
                  <a:ext cx="381000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ACA67F0E-367A-45A5-B35A-22EAC0D586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81348" y="10976773"/>
                  <a:ext cx="381000" cy="754053"/>
                </a:xfrm>
                <a:prstGeom prst="rect">
                  <a:avLst/>
                </a:prstGeom>
                <a:blipFill>
                  <a:blip r:embed="rId12"/>
                  <a:stretch>
                    <a:fillRect r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xmlns="" id="{E01B9794-0C8D-4267-BBA2-A3B5F7C93DBB}"/>
                    </a:ext>
                  </a:extLst>
                </p:cNvPr>
                <p:cNvSpPr txBox="1"/>
                <p:nvPr/>
              </p:nvSpPr>
              <p:spPr>
                <a:xfrm>
                  <a:off x="15716894" y="11214221"/>
                  <a:ext cx="381000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E01B9794-0C8D-4267-BBA2-A3B5F7C93D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16894" y="11214221"/>
                  <a:ext cx="381000" cy="754053"/>
                </a:xfrm>
                <a:prstGeom prst="rect">
                  <a:avLst/>
                </a:prstGeom>
                <a:blipFill>
                  <a:blip r:embed="rId13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FCB235-7887-4D66-A6FE-6819C24647F2}"/>
              </a:ext>
            </a:extLst>
          </p:cNvPr>
          <p:cNvSpPr txBox="1"/>
          <p:nvPr/>
        </p:nvSpPr>
        <p:spPr>
          <a:xfrm>
            <a:off x="2302489" y="10837194"/>
            <a:ext cx="2879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A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8" grpId="0" animBg="1"/>
      <p:bldP spid="4" grpId="0"/>
      <p:bldP spid="5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4830</TotalTime>
  <Words>2515</Words>
  <Application>Microsoft Office PowerPoint</Application>
  <PresentationFormat>Custom</PresentationFormat>
  <Paragraphs>345</Paragraphs>
  <Slides>25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474</cp:revision>
  <dcterms:created xsi:type="dcterms:W3CDTF">2013-08-31T11:42:51Z</dcterms:created>
  <dcterms:modified xsi:type="dcterms:W3CDTF">2022-07-29T07:00:42Z</dcterms:modified>
</cp:coreProperties>
</file>